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8" r:id="rId3"/>
    <p:sldId id="256" r:id="rId4"/>
    <p:sldId id="284" r:id="rId5"/>
    <p:sldId id="274" r:id="rId6"/>
    <p:sldId id="283" r:id="rId7"/>
    <p:sldId id="282" r:id="rId8"/>
    <p:sldId id="281" r:id="rId9"/>
    <p:sldId id="275" r:id="rId10"/>
    <p:sldId id="280" r:id="rId11"/>
    <p:sldId id="279" r:id="rId12"/>
    <p:sldId id="278" r:id="rId13"/>
    <p:sldId id="277" r:id="rId14"/>
    <p:sldId id="276" r:id="rId15"/>
    <p:sldId id="272" r:id="rId16"/>
    <p:sldId id="270" r:id="rId17"/>
    <p:sldId id="269" r:id="rId18"/>
    <p:sldId id="267" r:id="rId19"/>
    <p:sldId id="266" r:id="rId20"/>
    <p:sldId id="26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1A6685-806D-40D4-9ED9-6E30A5F418E3}" v="15" dt="2026-03-24T18:25:13.5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6" autoAdjust="0"/>
    <p:restoredTop sz="96247" autoAdjust="0"/>
  </p:normalViewPr>
  <p:slideViewPr>
    <p:cSldViewPr snapToGrid="0">
      <p:cViewPr varScale="1">
        <p:scale>
          <a:sx n="102" d="100"/>
          <a:sy n="102" d="100"/>
        </p:scale>
        <p:origin x="84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ffice Church" userId="75b6be96a6508e89" providerId="LiveId" clId="{78B61DA3-354F-4630-A219-E667BBD00A8E}"/>
    <pc:docChg chg="custSel modSld">
      <pc:chgData name="Office Church" userId="75b6be96a6508e89" providerId="LiveId" clId="{78B61DA3-354F-4630-A219-E667BBD00A8E}" dt="2026-03-24T18:25:48.957" v="317" actId="20577"/>
      <pc:docMkLst>
        <pc:docMk/>
      </pc:docMkLst>
      <pc:sldChg chg="modSp mod">
        <pc:chgData name="Office Church" userId="75b6be96a6508e89" providerId="LiveId" clId="{78B61DA3-354F-4630-A219-E667BBD00A8E}" dt="2026-03-24T18:25:48.957" v="317" actId="20577"/>
        <pc:sldMkLst>
          <pc:docMk/>
          <pc:sldMk cId="4242719021" sldId="266"/>
        </pc:sldMkLst>
        <pc:spChg chg="mod">
          <ac:chgData name="Office Church" userId="75b6be96a6508e89" providerId="LiveId" clId="{78B61DA3-354F-4630-A219-E667BBD00A8E}" dt="2026-03-24T18:25:25.922" v="229" actId="20577"/>
          <ac:spMkLst>
            <pc:docMk/>
            <pc:sldMk cId="4242719021" sldId="266"/>
            <ac:spMk id="2" creationId="{00000000-0000-0000-0000-000000000000}"/>
          </ac:spMkLst>
        </pc:spChg>
        <pc:graphicFrameChg chg="modGraphic">
          <ac:chgData name="Office Church" userId="75b6be96a6508e89" providerId="LiveId" clId="{78B61DA3-354F-4630-A219-E667BBD00A8E}" dt="2026-03-24T18:25:48.957" v="317" actId="20577"/>
          <ac:graphicFrameMkLst>
            <pc:docMk/>
            <pc:sldMk cId="4242719021" sldId="266"/>
            <ac:graphicFrameMk id="4" creationId="{53D33EE5-6A90-4AE2-8E99-AEA0ECEB2B0C}"/>
          </ac:graphicFrameMkLst>
        </pc:graphicFrameChg>
      </pc:sldChg>
      <pc:sldChg chg="modSp mod">
        <pc:chgData name="Office Church" userId="75b6be96a6508e89" providerId="LiveId" clId="{78B61DA3-354F-4630-A219-E667BBD00A8E}" dt="2026-03-24T18:25:13.574" v="203"/>
        <pc:sldMkLst>
          <pc:docMk/>
          <pc:sldMk cId="4096240320" sldId="267"/>
        </pc:sldMkLst>
        <pc:graphicFrameChg chg="mod modGraphic">
          <ac:chgData name="Office Church" userId="75b6be96a6508e89" providerId="LiveId" clId="{78B61DA3-354F-4630-A219-E667BBD00A8E}" dt="2026-03-24T18:25:13.574" v="203"/>
          <ac:graphicFrameMkLst>
            <pc:docMk/>
            <pc:sldMk cId="4096240320" sldId="267"/>
            <ac:graphicFrameMk id="4" creationId="{53D33EE5-6A90-4AE2-8E99-AEA0ECEB2B0C}"/>
          </ac:graphicFrameMkLst>
        </pc:graphicFrameChg>
      </pc:sldChg>
      <pc:sldChg chg="modSp mod">
        <pc:chgData name="Office Church" userId="75b6be96a6508e89" providerId="LiveId" clId="{78B61DA3-354F-4630-A219-E667BBD00A8E}" dt="2026-03-24T18:24:40.786" v="177"/>
        <pc:sldMkLst>
          <pc:docMk/>
          <pc:sldMk cId="3309430399" sldId="269"/>
        </pc:sldMkLst>
        <pc:graphicFrameChg chg="mod modGraphic">
          <ac:chgData name="Office Church" userId="75b6be96a6508e89" providerId="LiveId" clId="{78B61DA3-354F-4630-A219-E667BBD00A8E}" dt="2026-03-24T18:24:40.786" v="177"/>
          <ac:graphicFrameMkLst>
            <pc:docMk/>
            <pc:sldMk cId="3309430399" sldId="269"/>
            <ac:graphicFrameMk id="4" creationId="{53D33EE5-6A90-4AE2-8E99-AEA0ECEB2B0C}"/>
          </ac:graphicFrameMkLst>
        </pc:graphicFrameChg>
      </pc:sldChg>
      <pc:sldChg chg="modSp">
        <pc:chgData name="Office Church" userId="75b6be96a6508e89" providerId="LiveId" clId="{78B61DA3-354F-4630-A219-E667BBD00A8E}" dt="2026-03-24T18:24:04.484" v="174"/>
        <pc:sldMkLst>
          <pc:docMk/>
          <pc:sldMk cId="664689787" sldId="270"/>
        </pc:sldMkLst>
        <pc:graphicFrameChg chg="mod">
          <ac:chgData name="Office Church" userId="75b6be96a6508e89" providerId="LiveId" clId="{78B61DA3-354F-4630-A219-E667BBD00A8E}" dt="2026-03-24T18:24:04.484" v="174"/>
          <ac:graphicFrameMkLst>
            <pc:docMk/>
            <pc:sldMk cId="664689787" sldId="270"/>
            <ac:graphicFrameMk id="4" creationId="{53D33EE5-6A90-4AE2-8E99-AEA0ECEB2B0C}"/>
          </ac:graphicFrameMkLst>
        </pc:graphicFrameChg>
      </pc:sldChg>
      <pc:sldChg chg="modSp mod">
        <pc:chgData name="Office Church" userId="75b6be96a6508e89" providerId="LiveId" clId="{78B61DA3-354F-4630-A219-E667BBD00A8E}" dt="2026-03-24T18:23:28.258" v="173"/>
        <pc:sldMkLst>
          <pc:docMk/>
          <pc:sldMk cId="3134420057" sldId="272"/>
        </pc:sldMkLst>
        <pc:graphicFrameChg chg="mod modGraphic">
          <ac:chgData name="Office Church" userId="75b6be96a6508e89" providerId="LiveId" clId="{78B61DA3-354F-4630-A219-E667BBD00A8E}" dt="2026-03-24T18:23:28.258" v="173"/>
          <ac:graphicFrameMkLst>
            <pc:docMk/>
            <pc:sldMk cId="3134420057" sldId="272"/>
            <ac:graphicFrameMk id="4" creationId="{53D33EE5-6A90-4AE2-8E99-AEA0ECEB2B0C}"/>
          </ac:graphicFrameMkLst>
        </pc:graphicFrameChg>
      </pc:sldChg>
      <pc:sldChg chg="modSp mod">
        <pc:chgData name="Office Church" userId="75b6be96a6508e89" providerId="LiveId" clId="{78B61DA3-354F-4630-A219-E667BBD00A8E}" dt="2026-03-24T18:20:53.904" v="86"/>
        <pc:sldMkLst>
          <pc:docMk/>
          <pc:sldMk cId="3533695344" sldId="274"/>
        </pc:sldMkLst>
        <pc:spChg chg="mod">
          <ac:chgData name="Office Church" userId="75b6be96a6508e89" providerId="LiveId" clId="{78B61DA3-354F-4630-A219-E667BBD00A8E}" dt="2026-03-24T18:19:06.550" v="54" actId="20577"/>
          <ac:spMkLst>
            <pc:docMk/>
            <pc:sldMk cId="3533695344" sldId="274"/>
            <ac:spMk id="2" creationId="{00000000-0000-0000-0000-000000000000}"/>
          </ac:spMkLst>
        </pc:spChg>
        <pc:graphicFrameChg chg="mod">
          <ac:chgData name="Office Church" userId="75b6be96a6508e89" providerId="LiveId" clId="{78B61DA3-354F-4630-A219-E667BBD00A8E}" dt="2026-03-24T18:20:53.904" v="86"/>
          <ac:graphicFrameMkLst>
            <pc:docMk/>
            <pc:sldMk cId="3533695344" sldId="274"/>
            <ac:graphicFrameMk id="4" creationId="{53D33EE5-6A90-4AE2-8E99-AEA0ECEB2B0C}"/>
          </ac:graphicFrameMkLst>
        </pc:graphicFrameChg>
      </pc:sldChg>
      <pc:sldChg chg="modSp mod">
        <pc:chgData name="Office Church" userId="75b6be96a6508e89" providerId="LiveId" clId="{78B61DA3-354F-4630-A219-E667BBD00A8E}" dt="2026-03-24T18:20:32.680" v="82" actId="20577"/>
        <pc:sldMkLst>
          <pc:docMk/>
          <pc:sldMk cId="1375334800" sldId="275"/>
        </pc:sldMkLst>
        <pc:graphicFrameChg chg="modGraphic">
          <ac:chgData name="Office Church" userId="75b6be96a6508e89" providerId="LiveId" clId="{78B61DA3-354F-4630-A219-E667BBD00A8E}" dt="2026-03-24T18:20:32.680" v="82" actId="20577"/>
          <ac:graphicFrameMkLst>
            <pc:docMk/>
            <pc:sldMk cId="1375334800" sldId="275"/>
            <ac:graphicFrameMk id="4" creationId="{53D33EE5-6A90-4AE2-8E99-AEA0ECEB2B0C}"/>
          </ac:graphicFrameMkLst>
        </pc:graphicFrameChg>
      </pc:sldChg>
      <pc:sldChg chg="modSp mod">
        <pc:chgData name="Office Church" userId="75b6be96a6508e89" providerId="LiveId" clId="{78B61DA3-354F-4630-A219-E667BBD00A8E}" dt="2026-03-24T18:23:00.001" v="155" actId="20577"/>
        <pc:sldMkLst>
          <pc:docMk/>
          <pc:sldMk cId="835061811" sldId="276"/>
        </pc:sldMkLst>
        <pc:graphicFrameChg chg="mod modGraphic">
          <ac:chgData name="Office Church" userId="75b6be96a6508e89" providerId="LiveId" clId="{78B61DA3-354F-4630-A219-E667BBD00A8E}" dt="2026-03-24T18:23:00.001" v="155" actId="20577"/>
          <ac:graphicFrameMkLst>
            <pc:docMk/>
            <pc:sldMk cId="835061811" sldId="276"/>
            <ac:graphicFrameMk id="4" creationId="{53D33EE5-6A90-4AE2-8E99-AEA0ECEB2B0C}"/>
          </ac:graphicFrameMkLst>
        </pc:graphicFrameChg>
      </pc:sldChg>
      <pc:sldChg chg="modSp mod">
        <pc:chgData name="Office Church" userId="75b6be96a6508e89" providerId="LiveId" clId="{78B61DA3-354F-4630-A219-E667BBD00A8E}" dt="2026-03-24T18:22:27.998" v="153" actId="20577"/>
        <pc:sldMkLst>
          <pc:docMk/>
          <pc:sldMk cId="4004934696" sldId="277"/>
        </pc:sldMkLst>
        <pc:graphicFrameChg chg="mod modGraphic">
          <ac:chgData name="Office Church" userId="75b6be96a6508e89" providerId="LiveId" clId="{78B61DA3-354F-4630-A219-E667BBD00A8E}" dt="2026-03-24T18:22:27.998" v="153" actId="20577"/>
          <ac:graphicFrameMkLst>
            <pc:docMk/>
            <pc:sldMk cId="4004934696" sldId="277"/>
            <ac:graphicFrameMk id="4" creationId="{53D33EE5-6A90-4AE2-8E99-AEA0ECEB2B0C}"/>
          </ac:graphicFrameMkLst>
        </pc:graphicFrameChg>
      </pc:sldChg>
      <pc:sldChg chg="modSp">
        <pc:chgData name="Office Church" userId="75b6be96a6508e89" providerId="LiveId" clId="{78B61DA3-354F-4630-A219-E667BBD00A8E}" dt="2026-03-24T18:22:08.462" v="150"/>
        <pc:sldMkLst>
          <pc:docMk/>
          <pc:sldMk cId="3775655935" sldId="278"/>
        </pc:sldMkLst>
        <pc:graphicFrameChg chg="mod">
          <ac:chgData name="Office Church" userId="75b6be96a6508e89" providerId="LiveId" clId="{78B61DA3-354F-4630-A219-E667BBD00A8E}" dt="2026-03-24T18:22:08.462" v="150"/>
          <ac:graphicFrameMkLst>
            <pc:docMk/>
            <pc:sldMk cId="3775655935" sldId="278"/>
            <ac:graphicFrameMk id="4" creationId="{53D33EE5-6A90-4AE2-8E99-AEA0ECEB2B0C}"/>
          </ac:graphicFrameMkLst>
        </pc:graphicFrameChg>
      </pc:sldChg>
      <pc:sldChg chg="modSp mod">
        <pc:chgData name="Office Church" userId="75b6be96a6508e89" providerId="LiveId" clId="{78B61DA3-354F-4630-A219-E667BBD00A8E}" dt="2026-03-24T18:21:41.989" v="149"/>
        <pc:sldMkLst>
          <pc:docMk/>
          <pc:sldMk cId="1982119869" sldId="279"/>
        </pc:sldMkLst>
        <pc:graphicFrameChg chg="mod modGraphic">
          <ac:chgData name="Office Church" userId="75b6be96a6508e89" providerId="LiveId" clId="{78B61DA3-354F-4630-A219-E667BBD00A8E}" dt="2026-03-24T18:21:41.989" v="149"/>
          <ac:graphicFrameMkLst>
            <pc:docMk/>
            <pc:sldMk cId="1982119869" sldId="279"/>
            <ac:graphicFrameMk id="4" creationId="{53D33EE5-6A90-4AE2-8E99-AEA0ECEB2B0C}"/>
          </ac:graphicFrameMkLst>
        </pc:graphicFrameChg>
      </pc:sldChg>
      <pc:sldChg chg="modSp mod">
        <pc:chgData name="Office Church" userId="75b6be96a6508e89" providerId="LiveId" clId="{78B61DA3-354F-4630-A219-E667BBD00A8E}" dt="2026-03-24T18:21:25.537" v="132" actId="20577"/>
        <pc:sldMkLst>
          <pc:docMk/>
          <pc:sldMk cId="4283182873" sldId="280"/>
        </pc:sldMkLst>
        <pc:spChg chg="mod">
          <ac:chgData name="Office Church" userId="75b6be96a6508e89" providerId="LiveId" clId="{78B61DA3-354F-4630-A219-E667BBD00A8E}" dt="2026-03-24T18:21:13.832" v="116" actId="20577"/>
          <ac:spMkLst>
            <pc:docMk/>
            <pc:sldMk cId="4283182873" sldId="280"/>
            <ac:spMk id="2" creationId="{00000000-0000-0000-0000-000000000000}"/>
          </ac:spMkLst>
        </pc:spChg>
        <pc:graphicFrameChg chg="mod modGraphic">
          <ac:chgData name="Office Church" userId="75b6be96a6508e89" providerId="LiveId" clId="{78B61DA3-354F-4630-A219-E667BBD00A8E}" dt="2026-03-24T18:21:25.537" v="132" actId="20577"/>
          <ac:graphicFrameMkLst>
            <pc:docMk/>
            <pc:sldMk cId="4283182873" sldId="280"/>
            <ac:graphicFrameMk id="4" creationId="{53D33EE5-6A90-4AE2-8E99-AEA0ECEB2B0C}"/>
          </ac:graphicFrameMkLst>
        </pc:graphicFrameChg>
      </pc:sldChg>
      <pc:sldChg chg="modSp mod">
        <pc:chgData name="Office Church" userId="75b6be96a6508e89" providerId="LiveId" clId="{78B61DA3-354F-4630-A219-E667BBD00A8E}" dt="2026-03-24T18:20:39.680" v="83"/>
        <pc:sldMkLst>
          <pc:docMk/>
          <pc:sldMk cId="1891276704" sldId="281"/>
        </pc:sldMkLst>
        <pc:spChg chg="mod">
          <ac:chgData name="Office Church" userId="75b6be96a6508e89" providerId="LiveId" clId="{78B61DA3-354F-4630-A219-E667BBD00A8E}" dt="2026-03-24T18:19:53.708" v="73" actId="20577"/>
          <ac:spMkLst>
            <pc:docMk/>
            <pc:sldMk cId="1891276704" sldId="281"/>
            <ac:spMk id="2" creationId="{00000000-0000-0000-0000-000000000000}"/>
          </ac:spMkLst>
        </pc:spChg>
        <pc:graphicFrameChg chg="mod">
          <ac:chgData name="Office Church" userId="75b6be96a6508e89" providerId="LiveId" clId="{78B61DA3-354F-4630-A219-E667BBD00A8E}" dt="2026-03-24T18:20:39.680" v="83"/>
          <ac:graphicFrameMkLst>
            <pc:docMk/>
            <pc:sldMk cId="1891276704" sldId="281"/>
            <ac:graphicFrameMk id="4" creationId="{53D33EE5-6A90-4AE2-8E99-AEA0ECEB2B0C}"/>
          </ac:graphicFrameMkLst>
        </pc:graphicFrameChg>
      </pc:sldChg>
      <pc:sldChg chg="modSp">
        <pc:chgData name="Office Church" userId="75b6be96a6508e89" providerId="LiveId" clId="{78B61DA3-354F-4630-A219-E667BBD00A8E}" dt="2026-03-24T18:20:43.320" v="84"/>
        <pc:sldMkLst>
          <pc:docMk/>
          <pc:sldMk cId="4050521509" sldId="282"/>
        </pc:sldMkLst>
        <pc:graphicFrameChg chg="mod">
          <ac:chgData name="Office Church" userId="75b6be96a6508e89" providerId="LiveId" clId="{78B61DA3-354F-4630-A219-E667BBD00A8E}" dt="2026-03-24T18:20:43.320" v="84"/>
          <ac:graphicFrameMkLst>
            <pc:docMk/>
            <pc:sldMk cId="4050521509" sldId="282"/>
            <ac:graphicFrameMk id="4" creationId="{53D33EE5-6A90-4AE2-8E99-AEA0ECEB2B0C}"/>
          </ac:graphicFrameMkLst>
        </pc:graphicFrameChg>
      </pc:sldChg>
      <pc:sldChg chg="modSp">
        <pc:chgData name="Office Church" userId="75b6be96a6508e89" providerId="LiveId" clId="{78B61DA3-354F-4630-A219-E667BBD00A8E}" dt="2026-03-24T18:20:46.633" v="85"/>
        <pc:sldMkLst>
          <pc:docMk/>
          <pc:sldMk cId="2977695127" sldId="283"/>
        </pc:sldMkLst>
        <pc:graphicFrameChg chg="mod">
          <ac:chgData name="Office Church" userId="75b6be96a6508e89" providerId="LiveId" clId="{78B61DA3-354F-4630-A219-E667BBD00A8E}" dt="2026-03-24T18:20:46.633" v="85"/>
          <ac:graphicFrameMkLst>
            <pc:docMk/>
            <pc:sldMk cId="2977695127" sldId="283"/>
            <ac:graphicFrameMk id="4" creationId="{53D33EE5-6A90-4AE2-8E99-AEA0ECEB2B0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3/24/2026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dirty="0"/>
          </a:p>
        </p:txBody>
      </p:sp>
    </p:spTree>
    <p:extLst>
      <p:ext uri="{BB962C8B-B14F-4D97-AF65-F5344CB8AC3E}">
        <p14:creationId xmlns:p14="http://schemas.microsoft.com/office/powerpoint/2010/main" val="1632882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QuickStarter has created an outline to help you get started on your presentation. Some slides include information here in the notes to provide additional topics for you to research.</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a:t>
            </a:fld>
            <a:endParaRPr lang="en-US" dirty="0"/>
          </a:p>
        </p:txBody>
      </p:sp>
    </p:spTree>
    <p:extLst>
      <p:ext uri="{BB962C8B-B14F-4D97-AF65-F5344CB8AC3E}">
        <p14:creationId xmlns:p14="http://schemas.microsoft.com/office/powerpoint/2010/main" val="1632882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345690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8678-553E-4A5B-8CFE-5DB358BDF3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AF303-1F73-4575-83E6-561589F16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6EC56-7DCF-400D-A871-C26291EB10AD}"/>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17FFAC5B-7C77-4F8C-ADB0-8D208A2EB3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2F48AF-AB8F-4DD2-BC77-7E2F42AD3B87}"/>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31873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ED820-BFE6-41B5-8064-984037A99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A27FEA-5359-474A-B4F8-FF510DD74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DD33D-563C-4B8C-B8C1-625FF5C5B85D}"/>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40471877-89FD-46BE-832F-C5660A5567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E6E675F-CC4D-48CF-90C8-53829EE08B8C}"/>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245462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4260" y="462455"/>
            <a:ext cx="10515600" cy="822263"/>
          </a:xfrm>
        </p:spPr>
        <p:txBody>
          <a:bodyPr>
            <a:normAutofit/>
          </a:bodyPr>
          <a:lstStyle>
            <a:lvl1pPr>
              <a:defRPr sz="3600">
                <a:solidFill>
                  <a:srgbClr val="D24726"/>
                </a:solidFill>
                <a:latin typeface="Segoe UI Light" panose="020B0502040204020203" pitchFamily="34" charset="0"/>
                <a:cs typeface="Segoe UI Light"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38200" y="1625936"/>
            <a:ext cx="10515600" cy="4351338"/>
          </a:xfrm>
        </p:spPr>
        <p:txBody>
          <a:bodyPr/>
          <a:lstStyle>
            <a:lvl1pPr>
              <a:defRPr sz="1400" baseline="0">
                <a:solidFill>
                  <a:srgbClr val="595959"/>
                </a:solidFill>
                <a:latin typeface="Segoe UI Semilight" panose="020B0402040204020203" pitchFamily="34" charset="0"/>
                <a:cs typeface="Segoe UI Semilight" panose="020B0402040204020203" pitchFamily="34" charset="0"/>
              </a:defRPr>
            </a:lvl1pPr>
            <a:lvl2pPr>
              <a:defRPr sz="1200" baseline="0">
                <a:solidFill>
                  <a:srgbClr val="595959"/>
                </a:solidFill>
                <a:latin typeface="Segoe UI Semilight" panose="020B0402040204020203" pitchFamily="34" charset="0"/>
                <a:cs typeface="Segoe UI Semilight" panose="020B0402040204020203" pitchFamily="34" charset="0"/>
              </a:defRPr>
            </a:lvl2pPr>
            <a:lvl3pPr>
              <a:defRPr sz="1200" baseline="0">
                <a:solidFill>
                  <a:srgbClr val="595959"/>
                </a:solidFill>
                <a:latin typeface="Segoe UI Semilight" panose="020B0402040204020203" pitchFamily="34" charset="0"/>
                <a:cs typeface="Segoe UI Semilight" panose="020B0402040204020203" pitchFamily="34" charset="0"/>
              </a:defRPr>
            </a:lvl3pPr>
            <a:lvl4pPr>
              <a:defRPr sz="1200" baseline="0">
                <a:solidFill>
                  <a:srgbClr val="595959"/>
                </a:solidFill>
                <a:latin typeface="Segoe UI Semilight" panose="020B0402040204020203" pitchFamily="34" charset="0"/>
                <a:cs typeface="Segoe UI Semilight" panose="020B0402040204020203" pitchFamily="34" charset="0"/>
              </a:defRPr>
            </a:lvl4pPr>
            <a:lvl5pPr>
              <a:defRPr sz="1200" baseline="0">
                <a:solidFill>
                  <a:srgbClr val="595959"/>
                </a:solidFill>
                <a:latin typeface="Segoe UI Semilight" panose="020B0402040204020203" pitchFamily="34" charset="0"/>
                <a:cs typeface="Segoe UI Semilight" panose="020B04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652CD92-9D15-43B4-8516-073FCDAC90D4}" type="datetimeFigureOut">
              <a:rPr lang="en-US" smtClean="0"/>
              <a:t>3/24/2026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5E1560-7126-406C-A531-3A398E8D0EEA}" type="slidenum">
              <a:rPr lang="en-US" smtClean="0"/>
              <a:t>‹#›</a:t>
            </a:fld>
            <a:endParaRPr lang="en-US" dirty="0"/>
          </a:p>
        </p:txBody>
      </p:sp>
      <p:cxnSp>
        <p:nvCxnSpPr>
          <p:cNvPr id="7" name="Straight Connector 6"/>
          <p:cNvCxnSpPr/>
          <p:nvPr userDrawn="1"/>
        </p:nvCxnSpPr>
        <p:spPr>
          <a:xfrm>
            <a:off x="952500" y="1284718"/>
            <a:ext cx="103632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552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C967-18DB-4664-9B4D-06177FB946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DF7174-64B4-4D8F-BF44-3DD1F66CAD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D83D3-86C4-482F-A2DC-B4C55DBF3F7A}"/>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DCF05BE2-6C23-4CB4-A63E-457E635BF2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C097965-24FE-4C07-BE16-69AE439950EF}"/>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127576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94D-04EF-440C-B08B-114464B31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EBE3F6-F021-4D6B-8B0D-EF74D746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6233C-6806-4593-91C0-CF4ECD84A601}"/>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963A761E-2D3A-4397-A82C-2F3B981DE0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297E71-B59F-4260-B01B-2B7CEB0896BD}"/>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16393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DFCB-DD40-4637-9CAB-2BAF24231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4065F-4B44-4622-98EE-166F936489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F1249-B890-4466-9E24-84A249070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0FA9B4-D282-452F-B78A-FF5873ACF45A}"/>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6" name="Footer Placeholder 5">
            <a:extLst>
              <a:ext uri="{FF2B5EF4-FFF2-40B4-BE49-F238E27FC236}">
                <a16:creationId xmlns:a16="http://schemas.microsoft.com/office/drawing/2014/main" id="{6E9B0F13-A139-4B66-9544-16480800F68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B8791D0-EC30-4D8C-8764-475D8DB34F19}"/>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108150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AA7D-15D2-4D5F-B1C4-501073416D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E80A0E-25B9-4E8E-8B0D-201E1C564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89B111-0CA0-47CD-9F0B-DBCBA3AE3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0E02D-3176-4B85-ACB6-721F26827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D9317-BBE1-4F36-82FE-E348F6F18A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37DDCB-69F8-49FA-A111-C8AB271389E7}"/>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8" name="Footer Placeholder 7">
            <a:extLst>
              <a:ext uri="{FF2B5EF4-FFF2-40B4-BE49-F238E27FC236}">
                <a16:creationId xmlns:a16="http://schemas.microsoft.com/office/drawing/2014/main" id="{4A18B0CD-1F68-412E-9232-F267114CA75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29B21FC-12CC-472D-BC38-EF413158CC5D}"/>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189414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51AB-8384-4E67-914C-B39484AD2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909660-3861-4545-BF68-9ED039B5D0F0}"/>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4" name="Footer Placeholder 3">
            <a:extLst>
              <a:ext uri="{FF2B5EF4-FFF2-40B4-BE49-F238E27FC236}">
                <a16:creationId xmlns:a16="http://schemas.microsoft.com/office/drawing/2014/main" id="{FDDD5392-AC3A-4EAF-ADE6-B6CF4B50AC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679880-BF48-4F4D-B8B3-4E99FC415FF9}"/>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135148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98E25-CF37-4F73-9E22-210238167867}"/>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3" name="Footer Placeholder 2">
            <a:extLst>
              <a:ext uri="{FF2B5EF4-FFF2-40B4-BE49-F238E27FC236}">
                <a16:creationId xmlns:a16="http://schemas.microsoft.com/office/drawing/2014/main" id="{89D7A0E1-38AB-4FDA-8EC1-2D7617909C1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8A8E424-5A91-4557-9ADF-4A9422A0690D}"/>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49780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935-0427-44CC-A384-333EAD831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B9DCF6-55CF-43EE-B135-BFC4B4D40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37538E-A112-4E8F-A445-1A06B0C35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0D413-9505-4ED8-BFF1-5141BE9EE3C4}"/>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6" name="Footer Placeholder 5">
            <a:extLst>
              <a:ext uri="{FF2B5EF4-FFF2-40B4-BE49-F238E27FC236}">
                <a16:creationId xmlns:a16="http://schemas.microsoft.com/office/drawing/2014/main" id="{F60815B0-4528-4FA2-8472-8F19C0F16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5C9FCEF-4406-4552-BFE4-6DA3761357F2}"/>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37540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22C-69D4-49EC-8858-787B3C67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A4341-3C0B-4025-AE17-8F0F8FABF5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EF5FF01-E0B6-419C-ABCC-70844E4EA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01218-FFD7-4F25-B220-F5DE5F70693C}"/>
              </a:ext>
            </a:extLst>
          </p:cNvPr>
          <p:cNvSpPr>
            <a:spLocks noGrp="1"/>
          </p:cNvSpPr>
          <p:nvPr>
            <p:ph type="dt" sz="half" idx="10"/>
          </p:nvPr>
        </p:nvSpPr>
        <p:spPr/>
        <p:txBody>
          <a:bodyPr/>
          <a:lstStyle/>
          <a:p>
            <a:fld id="{5D6495F3-B757-4FAF-98AA-EDA7D1485485}" type="datetimeFigureOut">
              <a:rPr lang="en-US" smtClean="0"/>
              <a:t>3/24/2026</a:t>
            </a:fld>
            <a:endParaRPr lang="en-US" dirty="0"/>
          </a:p>
        </p:txBody>
      </p:sp>
      <p:sp>
        <p:nvSpPr>
          <p:cNvPr id="6" name="Footer Placeholder 5">
            <a:extLst>
              <a:ext uri="{FF2B5EF4-FFF2-40B4-BE49-F238E27FC236}">
                <a16:creationId xmlns:a16="http://schemas.microsoft.com/office/drawing/2014/main" id="{9687CBFB-34A6-49D8-A1D2-45DF38876EE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C2726A4-D33A-486A-B120-648AF3D8BA76}"/>
              </a:ext>
            </a:extLst>
          </p:cNvPr>
          <p:cNvSpPr>
            <a:spLocks noGrp="1"/>
          </p:cNvSpPr>
          <p:nvPr>
            <p:ph type="sldNum" sz="quarter" idx="12"/>
          </p:nvPr>
        </p:nvSpPr>
        <p:spPr/>
        <p:txBody>
          <a:bodyPr/>
          <a:lstStyle/>
          <a:p>
            <a:fld id="{EE1939C1-24D7-49E9-A58A-7960365209F5}" type="slidenum">
              <a:rPr lang="en-US" smtClean="0"/>
              <a:t>‹#›</a:t>
            </a:fld>
            <a:endParaRPr lang="en-US" dirty="0"/>
          </a:p>
        </p:txBody>
      </p:sp>
    </p:spTree>
    <p:extLst>
      <p:ext uri="{BB962C8B-B14F-4D97-AF65-F5344CB8AC3E}">
        <p14:creationId xmlns:p14="http://schemas.microsoft.com/office/powerpoint/2010/main" val="26447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7C8C3-4165-4353-ABF2-492454AF9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9AA46A-3C66-4E4A-9907-225E50ABB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F8214-A11A-4309-9D51-44F35987D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495F3-B757-4FAF-98AA-EDA7D1485485}" type="datetimeFigureOut">
              <a:rPr lang="en-US" smtClean="0"/>
              <a:t>3/24/2026</a:t>
            </a:fld>
            <a:endParaRPr lang="en-US" dirty="0"/>
          </a:p>
        </p:txBody>
      </p:sp>
      <p:sp>
        <p:nvSpPr>
          <p:cNvPr id="5" name="Footer Placeholder 4">
            <a:extLst>
              <a:ext uri="{FF2B5EF4-FFF2-40B4-BE49-F238E27FC236}">
                <a16:creationId xmlns:a16="http://schemas.microsoft.com/office/drawing/2014/main" id="{D6A334EB-8260-4F13-9553-5A8593D9D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0C1EF96-E028-4E68-864E-9B77CF9F2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939C1-24D7-49E9-A58A-7960365209F5}" type="slidenum">
              <a:rPr lang="en-US" smtClean="0"/>
              <a:t>‹#›</a:t>
            </a:fld>
            <a:endParaRPr lang="en-US" dirty="0"/>
          </a:p>
        </p:txBody>
      </p:sp>
    </p:spTree>
    <p:extLst>
      <p:ext uri="{BB962C8B-B14F-4D97-AF65-F5344CB8AC3E}">
        <p14:creationId xmlns:p14="http://schemas.microsoft.com/office/powerpoint/2010/main" val="722152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2CD92-9D15-43B4-8516-073FCDAC90D4}" type="datetimeFigureOut">
              <a:rPr lang="en-US" smtClean="0"/>
              <a:t>3/24/2026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E1560-7126-406C-A531-3A398E8D0EEA}" type="slidenum">
              <a:rPr lang="en-US" smtClean="0"/>
              <a:t>‹#›</a:t>
            </a:fld>
            <a:endParaRPr lang="en-US" dirty="0"/>
          </a:p>
        </p:txBody>
      </p:sp>
    </p:spTree>
    <p:extLst>
      <p:ext uri="{BB962C8B-B14F-4D97-AF65-F5344CB8AC3E}">
        <p14:creationId xmlns:p14="http://schemas.microsoft.com/office/powerpoint/2010/main" val="318412226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045368" y="2043663"/>
            <a:ext cx="6105194" cy="2031055"/>
          </a:xfrm>
          <a:solidFill>
            <a:schemeClr val="accent2">
              <a:lumMod val="75000"/>
            </a:schemeClr>
          </a:solidFill>
        </p:spPr>
        <p:txBody>
          <a:bodyPr>
            <a:normAutofit/>
          </a:bodyPr>
          <a:lstStyle/>
          <a:p>
            <a:r>
              <a:rPr lang="en-US" dirty="0">
                <a:solidFill>
                  <a:srgbClr val="FFFFFF"/>
                </a:solidFill>
              </a:rPr>
              <a:t>Stations on the Street</a:t>
            </a:r>
          </a:p>
        </p:txBody>
      </p:sp>
      <p:sp>
        <p:nvSpPr>
          <p:cNvPr id="3" name="Content Placeholder 2"/>
          <p:cNvSpPr>
            <a:spLocks noGrp="1"/>
          </p:cNvSpPr>
          <p:nvPr>
            <p:ph type="subTitle" idx="1"/>
          </p:nvPr>
        </p:nvSpPr>
        <p:spPr>
          <a:xfrm>
            <a:off x="3045368" y="4074718"/>
            <a:ext cx="6105194" cy="682079"/>
          </a:xfrm>
        </p:spPr>
        <p:txBody>
          <a:bodyPr>
            <a:normAutofit fontScale="92500"/>
          </a:bodyPr>
          <a:lstStyle/>
          <a:p>
            <a:r>
              <a:rPr lang="en-US" dirty="0">
                <a:solidFill>
                  <a:srgbClr val="FFFFFF"/>
                </a:solidFill>
              </a:rPr>
              <a:t>Following Christ’s Passion on the Streets of Portland</a:t>
            </a:r>
            <a:endParaRPr dirty="0">
              <a:solidFill>
                <a:srgbClr val="FFFFFF"/>
              </a:solidFill>
            </a:endParaRPr>
          </a:p>
        </p:txBody>
      </p:sp>
    </p:spTree>
    <p:extLst>
      <p:ext uri="{BB962C8B-B14F-4D97-AF65-F5344CB8AC3E}">
        <p14:creationId xmlns:p14="http://schemas.microsoft.com/office/powerpoint/2010/main" val="1420679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941446" cy="2760098"/>
          </a:xfrm>
          <a:solidFill>
            <a:schemeClr val="accent2">
              <a:lumMod val="75000"/>
            </a:schemeClr>
          </a:solidFill>
        </p:spPr>
        <p:txBody>
          <a:bodyPr>
            <a:normAutofit fontScale="90000"/>
          </a:bodyPr>
          <a:lstStyle/>
          <a:p>
            <a:r>
              <a:rPr lang="en-US" sz="4000" dirty="0">
                <a:solidFill>
                  <a:srgbClr val="FFFFFF"/>
                </a:solidFill>
              </a:rPr>
              <a:t>Seventh Station –</a:t>
            </a:r>
            <a:br>
              <a:rPr lang="en-US" dirty="0">
                <a:solidFill>
                  <a:srgbClr val="FFFFFF"/>
                </a:solidFill>
              </a:rPr>
            </a:br>
            <a:r>
              <a:rPr lang="en-US" sz="2400" dirty="0">
                <a:solidFill>
                  <a:srgbClr val="FFFFFF"/>
                </a:solidFill>
              </a:rPr>
              <a:t>Jesus Falls a Second Time.</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We pause on the street where sisters and brothers have fallen.</a:t>
            </a:r>
            <a:br>
              <a:rPr lang="en-US" sz="2400" dirty="0">
                <a:solidFill>
                  <a:srgbClr val="FFFFFF"/>
                </a:solidFill>
              </a:rPr>
            </a:b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2845375307"/>
              </p:ext>
            </p:extLst>
          </p:nvPr>
        </p:nvGraphicFramePr>
        <p:xfrm>
          <a:off x="5133974" y="800100"/>
          <a:ext cx="6219826" cy="583930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Continuing his journey, Jesus falls a second time.</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But as for me, I am a worm and no man:</a:t>
                      </a:r>
                    </a:p>
                    <a:p>
                      <a:r>
                        <a:rPr lang="en-US" dirty="0"/>
                        <a:t>A: </a:t>
                      </a:r>
                      <a:r>
                        <a:rPr lang="en-US" b="1" dirty="0"/>
                        <a:t>Scorned by all and despised by the people.</a:t>
                      </a:r>
                    </a:p>
                    <a:p>
                      <a:endParaRPr lang="en-US" dirty="0"/>
                    </a:p>
                    <a:p>
                      <a:r>
                        <a:rPr lang="en-US" dirty="0"/>
                        <a:t>Lord, we fall again and again: seek us out and recall us to yourself; in your strength, let us stand, and in our paths let us walk secure, for your passion and death are our forgiveness, our salvation and our life. </a:t>
                      </a:r>
                      <a:r>
                        <a:rPr lang="en-US" b="1" i="1" dirty="0"/>
                        <a:t>Amen</a:t>
                      </a:r>
                      <a:r>
                        <a:rPr lang="en-US" i="1"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 </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1982119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Eighth Station –</a:t>
            </a:r>
            <a:br>
              <a:rPr lang="en-US" dirty="0">
                <a:solidFill>
                  <a:srgbClr val="FFFFFF"/>
                </a:solidFill>
              </a:rPr>
            </a:br>
            <a:r>
              <a:rPr lang="en-US" sz="2400" dirty="0">
                <a:solidFill>
                  <a:srgbClr val="FFFFFF"/>
                </a:solidFill>
              </a:rPr>
              <a:t>Jesus meets the women of Jerusalem.</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Gateway Community Services—A place which meets those in need and grief and offers support.</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3353060629"/>
              </p:ext>
            </p:extLst>
          </p:nvPr>
        </p:nvGraphicFramePr>
        <p:xfrm>
          <a:off x="5711944" y="109987"/>
          <a:ext cx="6219826" cy="721090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Women were beating their breasts and wailing for him.</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The elders of the daughters of Zion have thrown dust upon their heads:</a:t>
                      </a:r>
                    </a:p>
                    <a:p>
                      <a:r>
                        <a:rPr lang="en-US" dirty="0"/>
                        <a:t>A: </a:t>
                      </a:r>
                      <a:r>
                        <a:rPr lang="en-US" b="1" dirty="0"/>
                        <a:t>The young girls of Jerusalem bowed their heads to the ground.</a:t>
                      </a:r>
                    </a:p>
                    <a:p>
                      <a:endParaRPr lang="en-US" dirty="0"/>
                    </a:p>
                    <a:p>
                      <a:r>
                        <a:rPr lang="en-US" dirty="0"/>
                        <a:t>Lord Jesus, help us to pray and care for all those impacted by domestic violence.  Give hope and comfort to those whose </a:t>
                      </a:r>
                      <a:r>
                        <a:rPr lang="en-US" dirty="0" err="1"/>
                        <a:t>selfworth</a:t>
                      </a:r>
                      <a:r>
                        <a:rPr lang="en-US" dirty="0"/>
                        <a:t>, shelter and livelihood have been impacted by the cruel and misguided hands of another.  Restore peace and a foundation of love to those who enter here for help and support.  </a:t>
                      </a:r>
                      <a:r>
                        <a:rPr lang="en-US" i="1" dirty="0"/>
                        <a:t>Amen.</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3775655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a:bodyPr>
          <a:lstStyle/>
          <a:p>
            <a:r>
              <a:rPr lang="en-US" sz="4000" dirty="0">
                <a:solidFill>
                  <a:srgbClr val="FFFFFF"/>
                </a:solidFill>
              </a:rPr>
              <a:t>Ninth Station –</a:t>
            </a:r>
            <a:br>
              <a:rPr lang="en-US" dirty="0">
                <a:solidFill>
                  <a:srgbClr val="FFFFFF"/>
                </a:solidFill>
              </a:rPr>
            </a:br>
            <a:r>
              <a:rPr lang="en-US" sz="2400" dirty="0">
                <a:solidFill>
                  <a:srgbClr val="FFFFFF"/>
                </a:solidFill>
              </a:rPr>
              <a:t>Jesus Falls a Third Time.</a:t>
            </a:r>
            <a:br>
              <a:rPr lang="en-US" sz="2400" dirty="0">
                <a:solidFill>
                  <a:srgbClr val="FFFFFF"/>
                </a:solidFill>
              </a:rPr>
            </a:br>
            <a:br>
              <a:rPr lang="en-US" sz="2400" dirty="0">
                <a:solidFill>
                  <a:srgbClr val="FFFFFF"/>
                </a:solidFill>
              </a:rPr>
            </a:br>
            <a:r>
              <a:rPr lang="en-US" sz="2400" i="1" dirty="0">
                <a:solidFill>
                  <a:srgbClr val="FFFFFF"/>
                </a:solidFill>
              </a:rPr>
              <a:t>We pause on the street where sisters and brothers have fallen</a:t>
            </a:r>
            <a:br>
              <a:rPr lang="en-US" sz="2400" dirty="0">
                <a:solidFill>
                  <a:srgbClr val="FFFFFF"/>
                </a:solidFill>
              </a:rPr>
            </a:br>
            <a:r>
              <a:rPr lang="en-US" sz="2400" dirty="0">
                <a:solidFill>
                  <a:srgbClr val="FFFFFF"/>
                </a:solidFill>
              </a:rPr>
              <a:t> </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4028470022"/>
              </p:ext>
            </p:extLst>
          </p:nvPr>
        </p:nvGraphicFramePr>
        <p:xfrm>
          <a:off x="5487657" y="219893"/>
          <a:ext cx="6219826" cy="6700729"/>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952868">
                <a:tc>
                  <a:txBody>
                    <a:bodyPr/>
                    <a:lstStyle/>
                    <a:p>
                      <a:r>
                        <a:rPr lang="en-US" dirty="0"/>
                        <a:t>The Backstory</a:t>
                      </a:r>
                    </a:p>
                  </a:txBody>
                  <a:tcPr/>
                </a:tc>
                <a:tc>
                  <a:txBody>
                    <a:bodyPr/>
                    <a:lstStyle/>
                    <a:p>
                      <a:r>
                        <a:rPr lang="en-US" dirty="0"/>
                        <a:t>Jesus continues his walk and falls for a third time.</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He was led like a lamb to the slaughter:</a:t>
                      </a:r>
                    </a:p>
                    <a:p>
                      <a:r>
                        <a:rPr lang="en-US" dirty="0"/>
                        <a:t>A: </a:t>
                      </a:r>
                      <a:r>
                        <a:rPr lang="en-US" b="1" dirty="0"/>
                        <a:t>And like a sheep that before its shearers is silent, so he did not open his mouth.</a:t>
                      </a:r>
                    </a:p>
                    <a:p>
                      <a:endParaRPr lang="en-US" dirty="0"/>
                    </a:p>
                    <a:p>
                      <a:r>
                        <a:rPr lang="en-US" dirty="0"/>
                        <a:t>O God, by the passion of your Son you made an instrument of shameful death to be for us the means of life: Grant us so to glory in the Cross of Christ, that we may gladly suffer shame and loss for the sake of your Son our Savior Jesus Christ. </a:t>
                      </a:r>
                      <a:r>
                        <a:rPr lang="en-US" b="1" i="1" dirty="0"/>
                        <a:t>Amen</a:t>
                      </a:r>
                      <a:r>
                        <a:rPr lang="en-US" i="1"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400493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Tenth Station –</a:t>
            </a:r>
            <a:br>
              <a:rPr lang="en-US" dirty="0">
                <a:solidFill>
                  <a:srgbClr val="FFFFFF"/>
                </a:solidFill>
              </a:rPr>
            </a:br>
            <a:r>
              <a:rPr lang="en-US" sz="2400" dirty="0">
                <a:solidFill>
                  <a:srgbClr val="FFFFFF"/>
                </a:solidFill>
              </a:rPr>
              <a:t>Jesus is Stripped of His Garments.</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Coastal Trading and Pawn Shop-a place where many are stripped of their possessions due to life circumstances</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980118373"/>
              </p:ext>
            </p:extLst>
          </p:nvPr>
        </p:nvGraphicFramePr>
        <p:xfrm>
          <a:off x="5548042" y="235029"/>
          <a:ext cx="6219826" cy="638794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Jesus is stripped and his clothes are taken by those casting lots for them.</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They gave me gall to eat:</a:t>
                      </a:r>
                    </a:p>
                    <a:p>
                      <a:r>
                        <a:rPr lang="en-US" dirty="0"/>
                        <a:t>A: </a:t>
                      </a:r>
                      <a:r>
                        <a:rPr lang="en-US" b="1" dirty="0"/>
                        <a:t>And when I was thirsty, they gave me vinegar to drink.</a:t>
                      </a:r>
                    </a:p>
                    <a:p>
                      <a:endParaRPr lang="en-US" dirty="0"/>
                    </a:p>
                    <a:p>
                      <a:r>
                        <a:rPr lang="en-US" dirty="0"/>
                        <a:t>Lord Jesus, you stood before all the world, with no one beside you and nothing to protect you, exposed to ridicule and grievously wounded: make us strong in the face of suffering, strip from us all false pride and for your sake, who suffered such cruelty, make us abhor all injustice and violence. </a:t>
                      </a:r>
                      <a:r>
                        <a:rPr lang="en-US" b="1" i="1" dirty="0"/>
                        <a:t>Amen</a:t>
                      </a:r>
                      <a:r>
                        <a:rPr lang="en-US" i="1" dirty="0"/>
                        <a:t>. </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835061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931921" cy="2760098"/>
          </a:xfrm>
          <a:solidFill>
            <a:schemeClr val="accent2">
              <a:lumMod val="75000"/>
            </a:schemeClr>
          </a:solidFill>
        </p:spPr>
        <p:txBody>
          <a:bodyPr>
            <a:normAutofit fontScale="90000"/>
          </a:bodyPr>
          <a:lstStyle/>
          <a:p>
            <a:r>
              <a:rPr lang="en-US" sz="4000" dirty="0">
                <a:solidFill>
                  <a:srgbClr val="FFFFFF"/>
                </a:solidFill>
              </a:rPr>
              <a:t>Eleventh Station –</a:t>
            </a:r>
            <a:br>
              <a:rPr lang="en-US" dirty="0">
                <a:solidFill>
                  <a:srgbClr val="FFFFFF"/>
                </a:solidFill>
              </a:rPr>
            </a:br>
            <a:r>
              <a:rPr lang="en-US" sz="2400" dirty="0">
                <a:solidFill>
                  <a:srgbClr val="FFFFFF"/>
                </a:solidFill>
              </a:rPr>
              <a:t>Jesus is nailed to the cross.</a:t>
            </a:r>
            <a:br>
              <a:rPr lang="en-US" sz="2400" dirty="0">
                <a:solidFill>
                  <a:srgbClr val="FFFFFF"/>
                </a:solidFill>
              </a:rPr>
            </a:br>
            <a:br>
              <a:rPr lang="en-US" sz="2400" dirty="0">
                <a:solidFill>
                  <a:srgbClr val="FFFFFF"/>
                </a:solidFill>
              </a:rPr>
            </a:br>
            <a:r>
              <a:rPr lang="en-US" sz="2400" dirty="0">
                <a:solidFill>
                  <a:srgbClr val="FFFFFF"/>
                </a:solidFill>
              </a:rPr>
              <a:t>We walk several feet and pause.</a:t>
            </a:r>
            <a:br>
              <a:rPr lang="en-US" sz="2400" dirty="0">
                <a:solidFill>
                  <a:srgbClr val="FFFFFF"/>
                </a:solidFill>
              </a:rPr>
            </a:br>
            <a:r>
              <a:rPr lang="en-US" sz="2400" dirty="0">
                <a:solidFill>
                  <a:srgbClr val="FFFFFF"/>
                </a:solidFill>
              </a:rPr>
              <a:t> </a:t>
            </a:r>
            <a:br>
              <a:rPr lang="en-US" sz="2400" dirty="0">
                <a:solidFill>
                  <a:srgbClr val="FFFFFF"/>
                </a:solidFill>
              </a:rPr>
            </a:b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2311527780"/>
              </p:ext>
            </p:extLst>
          </p:nvPr>
        </p:nvGraphicFramePr>
        <p:xfrm>
          <a:off x="5444525" y="299768"/>
          <a:ext cx="6219826" cy="748522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a:t>The Backstory</a:t>
                      </a:r>
                      <a:endParaRPr lang="en-US" dirty="0"/>
                    </a:p>
                  </a:txBody>
                  <a:tcPr/>
                </a:tc>
                <a:tc>
                  <a:txBody>
                    <a:bodyPr/>
                    <a:lstStyle/>
                    <a:p>
                      <a:r>
                        <a:rPr lang="en-US"/>
                        <a:t>Jesus is nailed to the cross with two criminals and promises the one who acknowledges him that he will be with him in heaven that day.</a:t>
                      </a:r>
                      <a:endParaRPr lang="en-US" dirty="0"/>
                    </a:p>
                  </a:txBody>
                  <a:tcPr/>
                </a:tc>
                <a:extLst>
                  <a:ext uri="{0D108BD9-81ED-4DB2-BD59-A6C34878D82A}">
                    <a16:rowId xmlns:a16="http://schemas.microsoft.com/office/drawing/2014/main" val="2300827238"/>
                  </a:ext>
                </a:extLst>
              </a:tr>
              <a:tr h="627221">
                <a:tc>
                  <a:txBody>
                    <a:bodyPr/>
                    <a:lstStyle/>
                    <a:p>
                      <a:r>
                        <a:rPr lang="en-US"/>
                        <a:t>A Prayer in our Community</a:t>
                      </a:r>
                      <a:endParaRPr lang="en-US" dirty="0"/>
                    </a:p>
                  </a:txBody>
                  <a:tcPr/>
                </a:tc>
                <a:tc>
                  <a:txBody>
                    <a:bodyPr/>
                    <a:lstStyle/>
                    <a:p>
                      <a:r>
                        <a:rPr lang="en-US" dirty="0"/>
                        <a:t>V: They pierce my hands and my feet:</a:t>
                      </a:r>
                    </a:p>
                    <a:p>
                      <a:r>
                        <a:rPr lang="en-US" dirty="0"/>
                        <a:t>A: </a:t>
                      </a:r>
                      <a:r>
                        <a:rPr lang="en-US" b="1" dirty="0"/>
                        <a:t>And have numbered all my bones.</a:t>
                      </a:r>
                    </a:p>
                    <a:p>
                      <a:endParaRPr lang="en-US" dirty="0"/>
                    </a:p>
                    <a:p>
                      <a:r>
                        <a:rPr lang="en-US" dirty="0"/>
                        <a:t>Father, even in our pain and our own need, let us be aware of the great need of those around us and strive to meet that need by the urging  of your Holy Spirit within our hearts.  Let us be generous, feeding those around us out of our own hunger to be like you.  </a:t>
                      </a:r>
                      <a:r>
                        <a:rPr lang="en-US" b="1" i="1" dirty="0"/>
                        <a:t>Amen</a:t>
                      </a:r>
                      <a:r>
                        <a:rPr lang="en-US" i="1"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a:t>V: Holy God, Holy and Mighty,</a:t>
                      </a:r>
                    </a:p>
                    <a:p>
                      <a:r>
                        <a:rPr lang="en-US"/>
                        <a:t>Holy Immortal One</a:t>
                      </a:r>
                    </a:p>
                    <a:p>
                      <a:r>
                        <a:rPr lang="en-US"/>
                        <a:t>A: </a:t>
                      </a:r>
                      <a:r>
                        <a:rPr lang="en-US" b="1"/>
                        <a:t>Have Mercy Upon Us.</a:t>
                      </a:r>
                      <a:endParaRPr lang="en-US" b="1" dirty="0"/>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3134420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Twelfth Station –</a:t>
            </a:r>
            <a:br>
              <a:rPr lang="en-US" dirty="0">
                <a:solidFill>
                  <a:srgbClr val="FFFFFF"/>
                </a:solidFill>
              </a:rPr>
            </a:br>
            <a:r>
              <a:rPr lang="en-US" sz="2400" dirty="0">
                <a:solidFill>
                  <a:srgbClr val="FFFFFF"/>
                </a:solidFill>
              </a:rPr>
              <a:t>Jesus Dies on the Cross.</a:t>
            </a:r>
            <a:br>
              <a:rPr lang="en-US" sz="2400" dirty="0">
                <a:solidFill>
                  <a:srgbClr val="FFFFFF"/>
                </a:solidFill>
              </a:rPr>
            </a:br>
            <a:br>
              <a:rPr lang="en-US" sz="2400" dirty="0">
                <a:solidFill>
                  <a:srgbClr val="FFFFFF"/>
                </a:solidFill>
              </a:rPr>
            </a:br>
            <a:r>
              <a:rPr lang="en-US" sz="2400" dirty="0">
                <a:solidFill>
                  <a:srgbClr val="FFFFFF"/>
                </a:solidFill>
              </a:rPr>
              <a:t>We pause on the street. </a:t>
            </a:r>
            <a:r>
              <a:rPr lang="en-US" sz="2400" i="1" dirty="0">
                <a:solidFill>
                  <a:srgbClr val="FFFFFF"/>
                </a:solidFill>
              </a:rPr>
              <a:t>Those who are so moved are invited to kneel</a:t>
            </a:r>
            <a:br>
              <a:rPr lang="en-US" sz="2400" dirty="0">
                <a:solidFill>
                  <a:srgbClr val="FFFFFF"/>
                </a:solidFill>
              </a:rPr>
            </a:br>
            <a:r>
              <a:rPr lang="en-US" sz="2400" dirty="0">
                <a:solidFill>
                  <a:srgbClr val="FFFFFF"/>
                </a:solidFill>
              </a:rPr>
              <a:t> </a:t>
            </a:r>
            <a:br>
              <a:rPr lang="en-US" sz="2400" dirty="0">
                <a:solidFill>
                  <a:srgbClr val="FFFFFF"/>
                </a:solidFill>
              </a:rPr>
            </a:b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924812208"/>
              </p:ext>
            </p:extLst>
          </p:nvPr>
        </p:nvGraphicFramePr>
        <p:xfrm>
          <a:off x="5133974" y="800100"/>
          <a:ext cx="6219826" cy="583930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Jesus cries with a loud voice, “Father into your hands I commend my spirt” and he handed over his spirit.</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Christ for us became obedient to death:</a:t>
                      </a:r>
                    </a:p>
                    <a:p>
                      <a:r>
                        <a:rPr lang="en-US" dirty="0"/>
                        <a:t>A: </a:t>
                      </a:r>
                      <a:r>
                        <a:rPr lang="en-US" b="1" dirty="0"/>
                        <a:t>Even death on a cross.</a:t>
                      </a:r>
                    </a:p>
                    <a:p>
                      <a:endParaRPr lang="en-US" dirty="0"/>
                    </a:p>
                    <a:p>
                      <a:r>
                        <a:rPr lang="en-US" dirty="0"/>
                        <a:t>By your death, O Lord, we are given life; grant that we may receive this great gift with awe and humility, and let our lives be no longer our own, but yours, now and to the day of eternity. </a:t>
                      </a:r>
                      <a:r>
                        <a:rPr lang="en-US" b="1" i="1" dirty="0"/>
                        <a:t>Amen</a:t>
                      </a:r>
                      <a:endParaRPr lang="en-US" b="1" dirty="0"/>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 </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664689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16449" y="2048951"/>
            <a:ext cx="3945921" cy="2760098"/>
          </a:xfrm>
          <a:solidFill>
            <a:schemeClr val="accent2">
              <a:lumMod val="75000"/>
            </a:schemeClr>
          </a:solidFill>
        </p:spPr>
        <p:txBody>
          <a:bodyPr>
            <a:normAutofit fontScale="90000"/>
          </a:bodyPr>
          <a:lstStyle/>
          <a:p>
            <a:r>
              <a:rPr lang="en-US" sz="4000" dirty="0">
                <a:solidFill>
                  <a:srgbClr val="FFFFFF"/>
                </a:solidFill>
              </a:rPr>
              <a:t>Thirteenth Station -</a:t>
            </a:r>
            <a:br>
              <a:rPr lang="en-US" sz="4000" dirty="0">
                <a:solidFill>
                  <a:srgbClr val="FFFFFF"/>
                </a:solidFill>
              </a:rPr>
            </a:br>
            <a:br>
              <a:rPr lang="en-US" dirty="0">
                <a:solidFill>
                  <a:srgbClr val="FFFFFF"/>
                </a:solidFill>
              </a:rPr>
            </a:br>
            <a:r>
              <a:rPr lang="en-US" sz="2400" dirty="0">
                <a:solidFill>
                  <a:srgbClr val="FFFFFF"/>
                </a:solidFill>
              </a:rPr>
              <a:t>The body of Jesus is placed in the arms of his mother.</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A mother is invited to hold the processional cross</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3789430721"/>
              </p:ext>
            </p:extLst>
          </p:nvPr>
        </p:nvGraphicFramePr>
        <p:xfrm>
          <a:off x="5852393" y="195739"/>
          <a:ext cx="5898222" cy="6662261"/>
        </p:xfrm>
        <a:graphic>
          <a:graphicData uri="http://schemas.openxmlformats.org/drawingml/2006/table">
            <a:tbl>
              <a:tblPr firstRow="1" bandRow="1">
                <a:tableStyleId>{5C22544A-7EE6-4342-B048-85BDC9FD1C3A}</a:tableStyleId>
              </a:tblPr>
              <a:tblGrid>
                <a:gridCol w="2788309">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Greif befalls Mary as she holds her Son, and the hope of the world, in her arms.</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Zion spread forth her hands:</a:t>
                      </a:r>
                    </a:p>
                    <a:p>
                      <a:r>
                        <a:rPr lang="en-US" dirty="0"/>
                        <a:t>A: </a:t>
                      </a:r>
                      <a:r>
                        <a:rPr lang="en-US" b="1" dirty="0"/>
                        <a:t>And there is none to comfort her.</a:t>
                      </a:r>
                    </a:p>
                    <a:p>
                      <a:endParaRPr lang="en-US" dirty="0"/>
                    </a:p>
                    <a:p>
                      <a:r>
                        <a:rPr lang="en-US" dirty="0"/>
                        <a:t>For the sake of your Blessed Mother, who was stricken with grief: be comfort and strength, Gracious Lord, to all who are bereaved; be light and hope to the dying and, by your own merits and through the prayers of all the saints bring us all through life’s sorrows to the unending joy of your heavenly kingdom. </a:t>
                      </a:r>
                      <a:r>
                        <a:rPr lang="en-US" b="1" i="1" dirty="0"/>
                        <a:t>Amen</a:t>
                      </a:r>
                      <a:endParaRPr lang="en-US" b="1" dirty="0"/>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3309430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a:bodyPr>
          <a:lstStyle/>
          <a:p>
            <a:r>
              <a:rPr lang="en-US" sz="4000" dirty="0">
                <a:solidFill>
                  <a:srgbClr val="FFFFFF"/>
                </a:solidFill>
              </a:rPr>
              <a:t>Fourteenth Station –</a:t>
            </a:r>
            <a:br>
              <a:rPr lang="en-US" dirty="0">
                <a:solidFill>
                  <a:srgbClr val="FFFFFF"/>
                </a:solidFill>
              </a:rPr>
            </a:br>
            <a:r>
              <a:rPr lang="en-US" sz="2400" dirty="0">
                <a:solidFill>
                  <a:srgbClr val="FFFFFF"/>
                </a:solidFill>
              </a:rPr>
              <a:t>Jesus is laid in the tomb.</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Levey Funeral Chapel—a Jewish funeral home</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283840638"/>
              </p:ext>
            </p:extLst>
          </p:nvPr>
        </p:nvGraphicFramePr>
        <p:xfrm>
          <a:off x="5226739" y="415787"/>
          <a:ext cx="6219826" cy="721090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Joseph of Arimathea offers his tomb for Jesus’ body.  He attends to the body, wraps it in a shroud and rolls a large stone in front of the tomb where it is laid.</a:t>
                      </a:r>
                    </a:p>
                  </a:txBody>
                  <a:tcPr/>
                </a:tc>
                <a:extLst>
                  <a:ext uri="{0D108BD9-81ED-4DB2-BD59-A6C34878D82A}">
                    <a16:rowId xmlns:a16="http://schemas.microsoft.com/office/drawing/2014/main" val="2300827238"/>
                  </a:ext>
                </a:extLst>
              </a:tr>
              <a:tr h="559925">
                <a:tc>
                  <a:txBody>
                    <a:bodyPr/>
                    <a:lstStyle/>
                    <a:p>
                      <a:r>
                        <a:rPr lang="en-US" dirty="0"/>
                        <a:t>A Prayer at Our Crossroad</a:t>
                      </a:r>
                    </a:p>
                  </a:txBody>
                  <a:tcPr/>
                </a:tc>
                <a:tc>
                  <a:txBody>
                    <a:bodyPr/>
                    <a:lstStyle/>
                    <a:p>
                      <a:r>
                        <a:rPr lang="en-US" dirty="0"/>
                        <a:t>V: You will not abandon me to the grave:</a:t>
                      </a:r>
                    </a:p>
                    <a:p>
                      <a:r>
                        <a:rPr lang="en-US" dirty="0"/>
                        <a:t>A: </a:t>
                      </a:r>
                      <a:r>
                        <a:rPr lang="en-US" b="1" dirty="0"/>
                        <a:t>Nor let your holy One see corruption.</a:t>
                      </a:r>
                    </a:p>
                    <a:p>
                      <a:r>
                        <a:rPr lang="en-US" dirty="0"/>
                        <a:t>Lord Christ, as your body was laid in a tomb, you descended into hell, to break its ancient doors and free those held in its grasp; Give to us, and all the faithful departed release from sin and the torment of separation from you, for you are the mighty to save, now and forever. </a:t>
                      </a:r>
                      <a:r>
                        <a:rPr lang="en-US" b="1" i="1" dirty="0"/>
                        <a:t>Amen</a:t>
                      </a:r>
                      <a:r>
                        <a:rPr lang="en-US" i="1"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4096240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26614" y="2048951"/>
            <a:ext cx="3669161" cy="2760098"/>
          </a:xfrm>
          <a:solidFill>
            <a:schemeClr val="accent2">
              <a:lumMod val="75000"/>
            </a:schemeClr>
          </a:solidFill>
        </p:spPr>
        <p:txBody>
          <a:bodyPr>
            <a:normAutofit/>
          </a:bodyPr>
          <a:lstStyle/>
          <a:p>
            <a:r>
              <a:rPr lang="en-US" sz="4000" dirty="0">
                <a:solidFill>
                  <a:srgbClr val="FFFFFF"/>
                </a:solidFill>
              </a:rPr>
              <a:t>Final Prayers Before the Altar–</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We Gather in the Nave of Trinity Episcopal Church</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762662164"/>
              </p:ext>
            </p:extLst>
          </p:nvPr>
        </p:nvGraphicFramePr>
        <p:xfrm>
          <a:off x="5133974" y="800100"/>
          <a:ext cx="6219826" cy="611362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We enter the Nave of Trinity Church and give thanks to God for the work in our community of so many organizations and individuals who bring the Stations of the Cross to life. We pray for healing, hope, and resurrection in the midst of the suffering of </a:t>
                      </a:r>
                      <a:r>
                        <a:rPr lang="en-US"/>
                        <a:t>the world.</a:t>
                      </a:r>
                      <a:endParaRPr lang="en-US" dirty="0"/>
                    </a:p>
                  </a:txBody>
                  <a:tcPr/>
                </a:tc>
                <a:extLst>
                  <a:ext uri="{0D108BD9-81ED-4DB2-BD59-A6C34878D82A}">
                    <a16:rowId xmlns:a16="http://schemas.microsoft.com/office/drawing/2014/main" val="2300827238"/>
                  </a:ext>
                </a:extLst>
              </a:tr>
              <a:tr h="627221">
                <a:tc>
                  <a:txBody>
                    <a:bodyPr/>
                    <a:lstStyle/>
                    <a:p>
                      <a:r>
                        <a:rPr lang="en-US" dirty="0"/>
                        <a:t>A Prayer for our Community</a:t>
                      </a:r>
                    </a:p>
                  </a:txBody>
                  <a:tcPr/>
                </a:tc>
                <a:tc>
                  <a:txBody>
                    <a:bodyPr/>
                    <a:lstStyle/>
                    <a:p>
                      <a:r>
                        <a:rPr lang="en-US" dirty="0"/>
                        <a:t>We continue to pray for our city, Father, and ask that you help enable us to eliminate poverty, prejudice, and oppression, and that you would grant the necessities of life to all. </a:t>
                      </a:r>
                      <a:r>
                        <a:rPr lang="en-US" b="1" i="1" dirty="0"/>
                        <a:t>Amen</a:t>
                      </a:r>
                    </a:p>
                  </a:txBody>
                  <a:tcPr/>
                </a:tc>
                <a:extLst>
                  <a:ext uri="{0D108BD9-81ED-4DB2-BD59-A6C34878D82A}">
                    <a16:rowId xmlns:a16="http://schemas.microsoft.com/office/drawing/2014/main" val="3735188604"/>
                  </a:ext>
                </a:extLst>
              </a:tr>
              <a:tr h="627221">
                <a:tc>
                  <a:txBody>
                    <a:bodyPr/>
                    <a:lstStyle/>
                    <a:p>
                      <a:endParaRPr lang="en-US" dirty="0"/>
                    </a:p>
                  </a:txBody>
                  <a:tcPr/>
                </a:tc>
                <a:tc>
                  <a:txBody>
                    <a:bodyPr/>
                    <a:lstStyle/>
                    <a:p>
                      <a:r>
                        <a:rPr lang="en-US" b="1" i="1" dirty="0"/>
                        <a:t>We say the Our Father</a:t>
                      </a:r>
                    </a:p>
                  </a:txBody>
                  <a:tcPr/>
                </a:tc>
                <a:extLst>
                  <a:ext uri="{0D108BD9-81ED-4DB2-BD59-A6C34878D82A}">
                    <a16:rowId xmlns:a16="http://schemas.microsoft.com/office/drawing/2014/main" val="65879349"/>
                  </a:ext>
                </a:extLst>
              </a:tr>
              <a:tr h="627221">
                <a:tc>
                  <a:txBody>
                    <a:bodyPr/>
                    <a:lstStyle/>
                    <a:p>
                      <a:r>
                        <a:rPr lang="en-US" dirty="0"/>
                        <a:t>As We Retire</a:t>
                      </a:r>
                    </a:p>
                  </a:txBody>
                  <a:tcPr/>
                </a:tc>
                <a:tc>
                  <a:txBody>
                    <a:bodyPr/>
                    <a:lstStyle/>
                    <a:p>
                      <a:r>
                        <a:rPr lang="en-US" dirty="0"/>
                        <a:t>May the glorious passion of our Lord Jesus Christ bring us to the joys of paradise. </a:t>
                      </a:r>
                      <a:r>
                        <a:rPr lang="en-US" b="1" i="1" dirty="0"/>
                        <a:t>Amen</a:t>
                      </a:r>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424271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36428" y="627564"/>
            <a:ext cx="7474172" cy="1325563"/>
          </a:xfrm>
        </p:spPr>
        <p:txBody>
          <a:bodyPr>
            <a:normAutofit/>
          </a:bodyPr>
          <a:lstStyle/>
          <a:p>
            <a:r>
              <a:rPr lang="en-US" dirty="0"/>
              <a:t>Appendix: Further References </a:t>
            </a:r>
          </a:p>
        </p:txBody>
      </p:sp>
      <p:sp>
        <p:nvSpPr>
          <p:cNvPr id="3" name="Content Placeholder 2"/>
          <p:cNvSpPr>
            <a:spLocks noGrp="1"/>
          </p:cNvSpPr>
          <p:nvPr>
            <p:ph type="body" idx="1"/>
          </p:nvPr>
        </p:nvSpPr>
        <p:spPr>
          <a:xfrm>
            <a:off x="1136429" y="2278173"/>
            <a:ext cx="6467867" cy="3450613"/>
          </a:xfrm>
        </p:spPr>
        <p:txBody>
          <a:bodyPr anchor="ctr">
            <a:normAutofit/>
          </a:bodyPr>
          <a:lstStyle/>
          <a:p>
            <a:pPr marL="0" indent="0">
              <a:buNone/>
            </a:pPr>
            <a:r>
              <a:rPr lang="en-US" sz="2400" dirty="0"/>
              <a:t>Stations of the Cross by Forward Movement</a:t>
            </a:r>
          </a:p>
          <a:p>
            <a:pPr marL="0" indent="0">
              <a:buNone/>
            </a:pPr>
            <a:r>
              <a:rPr lang="en-US" sz="2400" dirty="0"/>
              <a:t>www.forwardmovement.org</a:t>
            </a:r>
            <a:endParaRPr sz="2400" dirty="0"/>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Books">
            <a:extLst>
              <a:ext uri="{FF2B5EF4-FFF2-40B4-BE49-F238E27FC236}">
                <a16:creationId xmlns:a16="http://schemas.microsoft.com/office/drawing/2014/main" id="{84889497-9E83-44F9-8E1D-EB1CD0F3FF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938006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76E6-8E55-4532-B4C9-362459A30A05}"/>
              </a:ext>
            </a:extLst>
          </p:cNvPr>
          <p:cNvSpPr>
            <a:spLocks noGrp="1"/>
          </p:cNvSpPr>
          <p:nvPr>
            <p:ph type="title"/>
          </p:nvPr>
        </p:nvSpPr>
        <p:spPr/>
        <p:txBody>
          <a:bodyPr/>
          <a:lstStyle/>
          <a:p>
            <a:r>
              <a:rPr lang="en-US" dirty="0">
                <a:solidFill>
                  <a:schemeClr val="accent1">
                    <a:lumMod val="75000"/>
                  </a:schemeClr>
                </a:solidFill>
                <a:latin typeface="Segoe UI Light" panose="020B0702040204020203" pitchFamily="34" charset="0"/>
                <a:ea typeface="Segoe UI Light" panose="020B0702040204020203" pitchFamily="34" charset="0"/>
                <a:cs typeface="Segoe UI" panose="020B0502040204020203" pitchFamily="34" charset="0"/>
              </a:rPr>
              <a:t>About Our Time Together </a:t>
            </a:r>
          </a:p>
        </p:txBody>
      </p:sp>
      <p:sp>
        <p:nvSpPr>
          <p:cNvPr id="20" name="Text 2"/>
          <p:cNvSpPr/>
          <p:nvPr/>
        </p:nvSpPr>
        <p:spPr>
          <a:xfrm>
            <a:off x="717429" y="1467326"/>
            <a:ext cx="11115855" cy="1304716"/>
          </a:xfrm>
          <a:prstGeom prst="rect">
            <a:avLst/>
          </a:prstGeom>
        </p:spPr>
        <p:txBody>
          <a:bodyPr wrap="square">
            <a:spAutoFit/>
          </a:bodyPr>
          <a:lstStyle/>
          <a:p>
            <a:pPr>
              <a:lnSpc>
                <a:spcPct val="150000"/>
              </a:lnSpc>
            </a:pPr>
            <a:r>
              <a:rPr lang="en-US" sz="2800" b="1" u="sng" dirty="0">
                <a:solidFill>
                  <a:schemeClr val="accent1">
                    <a:lumMod val="75000"/>
                  </a:schemeClr>
                </a:solidFill>
                <a:latin typeface="Segoe UI Semibold" panose="020B0702040204020203" pitchFamily="34" charset="0"/>
                <a:ea typeface="Segoe UI Semibold" panose="020B0702040204020203" pitchFamily="34" charset="0"/>
                <a:cs typeface="Segoe UI" panose="020B0502040204020203" pitchFamily="34" charset="0"/>
              </a:rPr>
              <a:t>Stations on the Street – A Walking Pilgrimage in Our Community </a:t>
            </a:r>
          </a:p>
          <a:p>
            <a:pPr>
              <a:lnSpc>
                <a:spcPct val="150000"/>
              </a:lnSpc>
            </a:pPr>
            <a:endParaRPr lang="en-US" sz="2800" b="1" u="sng" dirty="0">
              <a:solidFill>
                <a:schemeClr val="accent1">
                  <a:lumMod val="75000"/>
                </a:schemeClr>
              </a:solidFill>
              <a:latin typeface="Segoe UI Semibold" panose="020B0702040204020203" pitchFamily="34" charset="0"/>
              <a:ea typeface="Segoe UI Semibold" panose="020B0702040204020203" pitchFamily="34" charset="0"/>
              <a:cs typeface="Segoe UI" panose="020B0502040204020203" pitchFamily="34" charset="0"/>
            </a:endParaRPr>
          </a:p>
        </p:txBody>
      </p:sp>
      <p:sp>
        <p:nvSpPr>
          <p:cNvPr id="21" name="Content Placeholder 2"/>
          <p:cNvSpPr txBox="1">
            <a:spLocks/>
          </p:cNvSpPr>
          <p:nvPr/>
        </p:nvSpPr>
        <p:spPr>
          <a:xfrm>
            <a:off x="850250" y="2119684"/>
            <a:ext cx="10465450" cy="3757114"/>
          </a:xfrm>
          <a:prstGeom prst="rect">
            <a:avLst/>
          </a:prstGeom>
          <a:ln w="57150">
            <a:noFill/>
          </a:ln>
        </p:spPr>
        <p:txBody>
          <a:bodyPr vert="horz" lIns="91440" tIns="45720" rIns="91440" bIns="45720" numCol="1" rtlCol="0" anchor="t">
            <a:normAutofit lnSpcReduction="10000"/>
          </a:bodyPr>
          <a:lstStyle/>
          <a:p>
            <a:pPr marL="0" indent="0">
              <a:lnSpc>
                <a:spcPct val="150000"/>
              </a:lnSpc>
              <a:spcBef>
                <a:spcPts val="0"/>
              </a:spcBef>
              <a:buFont typeface="Arial" panose="020B0604020202020204" pitchFamily="34" charset="0"/>
              <a:buNone/>
            </a:pPr>
            <a:r>
              <a:rPr lang="en-US" sz="1400" b="1"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The Stations of the Cross or the Way of the Cross, also known as the Way of Sorrows or the Via Crucis, refers to a series of images depicting Jesus Christ on the day of his crucifixion and accompanying prayers. </a:t>
            </a:r>
            <a:r>
              <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The</a:t>
            </a:r>
            <a:r>
              <a:rPr lang="en-US" sz="1400" b="1"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 </a:t>
            </a:r>
            <a:r>
              <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stations grew out of imitations of the Via Dolorosa in Jerusalem which is believed to be the actual path Jesus walked to Mount Calvary. The object of the stations is to help the Christian faithful to make a spiritual pilgrimage through contemplation of the Passion of Christ. It has become one of the most popular devotions and the stations can be found in many Western Christian churches, including Anglican, Lutheran, Methodist, and Roman Catholic (Wikipedia.org).</a:t>
            </a:r>
          </a:p>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endParaRPr>
          </a:p>
          <a:p>
            <a:pPr marL="0" indent="0">
              <a:lnSpc>
                <a:spcPct val="150000"/>
              </a:lnSpc>
              <a:spcBef>
                <a:spcPts val="0"/>
              </a:spcBef>
              <a:buFont typeface="Arial" panose="020B0604020202020204" pitchFamily="34" charset="0"/>
              <a:buNone/>
            </a:pPr>
            <a:r>
              <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Today we join in this journey and link our sense of the needs and services of our community with the promise and hope that Jesus’ life offers us in the form of his love and sacrifice.  </a:t>
            </a:r>
            <a:r>
              <a:rPr lang="en-US" sz="1400" b="1"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As we walk and reflect on the work we do within our community to help others, let’s give thanks for our collective gifts, love and passion and hold each other in continued hope.  As we begin our journey, let us pray:  “Assist us mercifully with your help, O Lord, as we contemplate your journey whereby you have given us life and immortality. Help us always to walk in your way. </a:t>
            </a:r>
            <a:r>
              <a:rPr lang="en-US" sz="1400" b="1" i="1"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Amen</a:t>
            </a:r>
            <a:r>
              <a:rPr lang="en-US" sz="1400" b="1"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a:t>
            </a:r>
          </a:p>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endParaRPr>
          </a:p>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endParaRPr>
          </a:p>
          <a:p>
            <a:pPr marL="0" indent="0">
              <a:lnSpc>
                <a:spcPct val="150000"/>
              </a:lnSpc>
              <a:spcBef>
                <a:spcPts val="0"/>
              </a:spcBef>
              <a:buFont typeface="Arial" panose="020B0604020202020204" pitchFamily="34" charset="0"/>
              <a:buNone/>
            </a:pPr>
            <a:endParaRPr lang="en-US" sz="1400"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endParaRPr>
          </a:p>
        </p:txBody>
      </p:sp>
    </p:spTree>
    <p:extLst>
      <p:ext uri="{BB962C8B-B14F-4D97-AF65-F5344CB8AC3E}">
        <p14:creationId xmlns:p14="http://schemas.microsoft.com/office/powerpoint/2010/main" val="374866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F4737-56C7-F9B1-9FD8-EF03919742A5}"/>
              </a:ext>
            </a:extLst>
          </p:cNvPr>
          <p:cNvSpPr>
            <a:spLocks noGrp="1"/>
          </p:cNvSpPr>
          <p:nvPr>
            <p:ph type="title"/>
          </p:nvPr>
        </p:nvSpPr>
        <p:spPr>
          <a:xfrm>
            <a:off x="388189" y="365125"/>
            <a:ext cx="11412747" cy="6294467"/>
          </a:xfrm>
        </p:spPr>
        <p:txBody>
          <a:bodyPr/>
          <a:lstStyle/>
          <a:p>
            <a:endParaRPr lang="en-US"/>
          </a:p>
        </p:txBody>
      </p:sp>
      <p:pic>
        <p:nvPicPr>
          <p:cNvPr id="4" name="Picture 3" descr="Map">
            <a:extLst>
              <a:ext uri="{FF2B5EF4-FFF2-40B4-BE49-F238E27FC236}">
                <a16:creationId xmlns:a16="http://schemas.microsoft.com/office/drawing/2014/main" id="{F8EFC6E9-77F9-6A0C-ADE7-9758EB1449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9099"/>
            <a:ext cx="12192000" cy="6599801"/>
          </a:xfrm>
          <a:prstGeom prst="rect">
            <a:avLst/>
          </a:prstGeom>
        </p:spPr>
      </p:pic>
    </p:spTree>
    <p:extLst>
      <p:ext uri="{BB962C8B-B14F-4D97-AF65-F5344CB8AC3E}">
        <p14:creationId xmlns:p14="http://schemas.microsoft.com/office/powerpoint/2010/main" val="1117745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First Station –</a:t>
            </a:r>
            <a:br>
              <a:rPr lang="en-US" dirty="0">
                <a:solidFill>
                  <a:srgbClr val="FFFFFF"/>
                </a:solidFill>
              </a:rPr>
            </a:br>
            <a:r>
              <a:rPr lang="en-US" sz="2400" dirty="0">
                <a:solidFill>
                  <a:srgbClr val="FFFFFF"/>
                </a:solidFill>
              </a:rPr>
              <a:t>Jesus is condemned to death</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We gather outside TD Bank where judgement is offered on many by banking institutions concerning credit and worthiness</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4255861126"/>
              </p:ext>
            </p:extLst>
          </p:nvPr>
        </p:nvGraphicFramePr>
        <p:xfrm>
          <a:off x="5609844" y="288039"/>
          <a:ext cx="6210300" cy="6452425"/>
        </p:xfrm>
        <a:graphic>
          <a:graphicData uri="http://schemas.openxmlformats.org/drawingml/2006/table">
            <a:tbl>
              <a:tblPr firstRow="1" bandRow="1">
                <a:tableStyleId>{5C22544A-7EE6-4342-B048-85BDC9FD1C3A}</a:tableStyleId>
              </a:tblPr>
              <a:tblGrid>
                <a:gridCol w="3113532">
                  <a:extLst>
                    <a:ext uri="{9D8B030D-6E8A-4147-A177-3AD203B41FA5}">
                      <a16:colId xmlns:a16="http://schemas.microsoft.com/office/drawing/2014/main" val="199840629"/>
                    </a:ext>
                  </a:extLst>
                </a:gridCol>
                <a:gridCol w="3096768">
                  <a:extLst>
                    <a:ext uri="{9D8B030D-6E8A-4147-A177-3AD203B41FA5}">
                      <a16:colId xmlns:a16="http://schemas.microsoft.com/office/drawing/2014/main" val="2248421792"/>
                    </a:ext>
                  </a:extLst>
                </a:gridCol>
              </a:tblGrid>
              <a:tr h="847142">
                <a:tc>
                  <a:txBody>
                    <a:bodyPr/>
                    <a:lstStyle/>
                    <a:p>
                      <a:r>
                        <a:rPr lang="en-US" dirty="0"/>
                        <a:t>The Backstory</a:t>
                      </a:r>
                    </a:p>
                  </a:txBody>
                  <a:tcPr/>
                </a:tc>
                <a:tc>
                  <a:txBody>
                    <a:bodyPr/>
                    <a:lstStyle/>
                    <a:p>
                      <a:r>
                        <a:rPr lang="en-US" dirty="0"/>
                        <a:t>Jesus was delivered to Pilate for judgement and he was sentenced to death.</a:t>
                      </a:r>
                    </a:p>
                  </a:txBody>
                  <a:tcPr/>
                </a:tc>
                <a:extLst>
                  <a:ext uri="{0D108BD9-81ED-4DB2-BD59-A6C34878D82A}">
                    <a16:rowId xmlns:a16="http://schemas.microsoft.com/office/drawing/2014/main" val="2300827238"/>
                  </a:ext>
                </a:extLst>
              </a:tr>
              <a:tr h="1355428">
                <a:tc>
                  <a:txBody>
                    <a:bodyPr/>
                    <a:lstStyle/>
                    <a:p>
                      <a:r>
                        <a:rPr lang="en-US" dirty="0"/>
                        <a:t>A Prayer in our Community</a:t>
                      </a:r>
                    </a:p>
                  </a:txBody>
                  <a:tcPr/>
                </a:tc>
                <a:tc>
                  <a:txBody>
                    <a:bodyPr/>
                    <a:lstStyle/>
                    <a:p>
                      <a:r>
                        <a:rPr lang="en-US" dirty="0"/>
                        <a:t>V: God did not spare his own Son:</a:t>
                      </a:r>
                    </a:p>
                    <a:p>
                      <a:r>
                        <a:rPr lang="en-US" dirty="0"/>
                        <a:t>R: </a:t>
                      </a:r>
                      <a:r>
                        <a:rPr lang="en-US" b="1" dirty="0"/>
                        <a:t>But delivered him up for us all.</a:t>
                      </a:r>
                    </a:p>
                    <a:p>
                      <a:endParaRPr lang="en-US" dirty="0"/>
                    </a:p>
                    <a:p>
                      <a:r>
                        <a:rPr lang="en-US" dirty="0"/>
                        <a:t>Almighty God, we ask your blessing on all those who pass through judgement in such establishments as our banks and our courts, that they may be dealt with justice and equity. That those in power may discern the truth in the spirt of wisdom and understanding.  </a:t>
                      </a:r>
                      <a:r>
                        <a:rPr lang="en-US" i="1" dirty="0"/>
                        <a:t>Amen.</a:t>
                      </a:r>
                    </a:p>
                  </a:txBody>
                  <a:tcPr/>
                </a:tc>
                <a:extLst>
                  <a:ext uri="{0D108BD9-81ED-4DB2-BD59-A6C34878D82A}">
                    <a16:rowId xmlns:a16="http://schemas.microsoft.com/office/drawing/2014/main" val="3735188604"/>
                  </a:ext>
                </a:extLst>
              </a:tr>
              <a:tr h="847142">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R: </a:t>
                      </a:r>
                      <a:r>
                        <a:rPr lang="en-US" b="1" dirty="0"/>
                        <a:t>Have Mercy Upon Us.</a:t>
                      </a:r>
                    </a:p>
                  </a:txBody>
                  <a:tcPr/>
                </a:tc>
                <a:extLst>
                  <a:ext uri="{0D108BD9-81ED-4DB2-BD59-A6C34878D82A}">
                    <a16:rowId xmlns:a16="http://schemas.microsoft.com/office/drawing/2014/main" val="65879349"/>
                  </a:ext>
                </a:extLst>
              </a:tr>
              <a:tr h="417385">
                <a:tc gridSpan="2">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3533695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a:bodyPr>
          <a:lstStyle/>
          <a:p>
            <a:r>
              <a:rPr lang="en-US" sz="4000" dirty="0">
                <a:solidFill>
                  <a:srgbClr val="FFFFFF"/>
                </a:solidFill>
              </a:rPr>
              <a:t>Second Station –</a:t>
            </a:r>
            <a:br>
              <a:rPr lang="en-US" dirty="0">
                <a:solidFill>
                  <a:srgbClr val="FFFFFF"/>
                </a:solidFill>
              </a:rPr>
            </a:br>
            <a:r>
              <a:rPr lang="en-US" sz="2400" dirty="0">
                <a:solidFill>
                  <a:srgbClr val="FFFFFF"/>
                </a:solidFill>
              </a:rPr>
              <a:t>Jesus takes up the cross.</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We gather at The Sahara Club-a gathering place for the 12 steps where the cross is taken up</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1588484006"/>
              </p:ext>
            </p:extLst>
          </p:nvPr>
        </p:nvGraphicFramePr>
        <p:xfrm>
          <a:off x="5399150" y="374377"/>
          <a:ext cx="6219826" cy="6109246"/>
        </p:xfrm>
        <a:graphic>
          <a:graphicData uri="http://schemas.openxmlformats.org/drawingml/2006/table">
            <a:tbl>
              <a:tblPr firstRow="1" bandRow="1">
                <a:tableStyleId>{5C22544A-7EE6-4342-B048-85BDC9FD1C3A}</a:tableStyleId>
              </a:tblPr>
              <a:tblGrid>
                <a:gridCol w="3126448">
                  <a:extLst>
                    <a:ext uri="{9D8B030D-6E8A-4147-A177-3AD203B41FA5}">
                      <a16:colId xmlns:a16="http://schemas.microsoft.com/office/drawing/2014/main" val="199840629"/>
                    </a:ext>
                  </a:extLst>
                </a:gridCol>
                <a:gridCol w="3093378">
                  <a:extLst>
                    <a:ext uri="{9D8B030D-6E8A-4147-A177-3AD203B41FA5}">
                      <a16:colId xmlns:a16="http://schemas.microsoft.com/office/drawing/2014/main" val="2248421792"/>
                    </a:ext>
                  </a:extLst>
                </a:gridCol>
              </a:tblGrid>
              <a:tr h="877043">
                <a:tc>
                  <a:txBody>
                    <a:bodyPr/>
                    <a:lstStyle/>
                    <a:p>
                      <a:r>
                        <a:rPr lang="en-US" dirty="0"/>
                        <a:t>The Backstory</a:t>
                      </a:r>
                    </a:p>
                  </a:txBody>
                  <a:tcPr/>
                </a:tc>
                <a:tc>
                  <a:txBody>
                    <a:bodyPr/>
                    <a:lstStyle/>
                    <a:p>
                      <a:r>
                        <a:rPr lang="en-US" dirty="0"/>
                        <a:t>Jesus bears his own cross on the way to Golgotha.</a:t>
                      </a:r>
                    </a:p>
                  </a:txBody>
                  <a:tcPr/>
                </a:tc>
                <a:extLst>
                  <a:ext uri="{0D108BD9-81ED-4DB2-BD59-A6C34878D82A}">
                    <a16:rowId xmlns:a16="http://schemas.microsoft.com/office/drawing/2014/main" val="2300827238"/>
                  </a:ext>
                </a:extLst>
              </a:tr>
              <a:tr h="1673193">
                <a:tc>
                  <a:txBody>
                    <a:bodyPr/>
                    <a:lstStyle/>
                    <a:p>
                      <a:r>
                        <a:rPr lang="en-US" dirty="0"/>
                        <a:t>A Prayer in Our Community</a:t>
                      </a:r>
                    </a:p>
                  </a:txBody>
                  <a:tcPr/>
                </a:tc>
                <a:tc>
                  <a:txBody>
                    <a:bodyPr/>
                    <a:lstStyle/>
                    <a:p>
                      <a:r>
                        <a:rPr lang="en-US" dirty="0"/>
                        <a:t>V: The Lord has laid on him the iniquity of us all:</a:t>
                      </a:r>
                    </a:p>
                    <a:p>
                      <a:r>
                        <a:rPr lang="en-US" dirty="0"/>
                        <a:t>R: </a:t>
                      </a:r>
                      <a:r>
                        <a:rPr lang="en-US" b="1" dirty="0"/>
                        <a:t>For the transgression of my people was he struck.</a:t>
                      </a:r>
                    </a:p>
                    <a:p>
                      <a:endParaRPr lang="en-US" dirty="0"/>
                    </a:p>
                    <a:p>
                      <a:r>
                        <a:rPr lang="en-US" dirty="0"/>
                        <a:t>Like those who seek freedom from addiction Lord, help us bear our burdens and care for the burdens of others by obtaining strength from remembering your perseverance during your guiltless journey to crucifixion. </a:t>
                      </a:r>
                      <a:r>
                        <a:rPr lang="en-US" i="1" dirty="0"/>
                        <a:t>Amen.</a:t>
                      </a:r>
                    </a:p>
                  </a:txBody>
                  <a:tcPr/>
                </a:tc>
                <a:extLst>
                  <a:ext uri="{0D108BD9-81ED-4DB2-BD59-A6C34878D82A}">
                    <a16:rowId xmlns:a16="http://schemas.microsoft.com/office/drawing/2014/main" val="3735188604"/>
                  </a:ext>
                </a:extLst>
              </a:tr>
              <a:tr h="880628">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R: </a:t>
                      </a:r>
                      <a:r>
                        <a:rPr lang="en-US" b="1" dirty="0"/>
                        <a:t>Have Mercy Upon Us.</a:t>
                      </a:r>
                    </a:p>
                  </a:txBody>
                  <a:tcPr/>
                </a:tc>
                <a:extLst>
                  <a:ext uri="{0D108BD9-81ED-4DB2-BD59-A6C34878D82A}">
                    <a16:rowId xmlns:a16="http://schemas.microsoft.com/office/drawing/2014/main" val="65879349"/>
                  </a:ext>
                </a:extLst>
              </a:tr>
              <a:tr h="385883">
                <a:tc gridSpan="2">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297769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a:bodyPr>
          <a:lstStyle/>
          <a:p>
            <a:r>
              <a:rPr lang="en-US" sz="4000" dirty="0">
                <a:solidFill>
                  <a:srgbClr val="FFFFFF"/>
                </a:solidFill>
              </a:rPr>
              <a:t>Third Station –</a:t>
            </a:r>
            <a:br>
              <a:rPr lang="en-US" dirty="0">
                <a:solidFill>
                  <a:srgbClr val="FFFFFF"/>
                </a:solidFill>
              </a:rPr>
            </a:br>
            <a:r>
              <a:rPr lang="en-US" sz="2400" dirty="0">
                <a:solidFill>
                  <a:srgbClr val="FFFFFF"/>
                </a:solidFill>
              </a:rPr>
              <a:t>Jesus falls for the first time.</a:t>
            </a:r>
            <a:br>
              <a:rPr lang="en-US" sz="2400" dirty="0">
                <a:solidFill>
                  <a:srgbClr val="FFFFFF"/>
                </a:solidFill>
              </a:rPr>
            </a:br>
            <a:br>
              <a:rPr lang="en-US" sz="2400" dirty="0">
                <a:solidFill>
                  <a:srgbClr val="FFFFFF"/>
                </a:solidFill>
              </a:rPr>
            </a:br>
            <a:r>
              <a:rPr lang="en-US" sz="2400" i="1" dirty="0">
                <a:solidFill>
                  <a:srgbClr val="FFFFFF"/>
                </a:solidFill>
              </a:rPr>
              <a:t>We pause on the street where sisters and brothers have fallen.</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1672500352"/>
              </p:ext>
            </p:extLst>
          </p:nvPr>
        </p:nvGraphicFramePr>
        <p:xfrm>
          <a:off x="5133974" y="800100"/>
          <a:ext cx="6219826" cy="556498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Jesus was born in human likeness and humbled himself for our salvation.</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pPr marL="0" indent="0">
                        <a:buNone/>
                      </a:pPr>
                      <a:r>
                        <a:rPr lang="en-US" dirty="0"/>
                        <a:t>V: Surely he has borne our infirmities</a:t>
                      </a:r>
                    </a:p>
                    <a:p>
                      <a:pPr marL="0" indent="0">
                        <a:buNone/>
                      </a:pPr>
                      <a:r>
                        <a:rPr lang="en-US" dirty="0"/>
                        <a:t>R: </a:t>
                      </a:r>
                      <a:r>
                        <a:rPr lang="en-US" b="1" dirty="0"/>
                        <a:t>And carried our sorrows.</a:t>
                      </a:r>
                    </a:p>
                    <a:p>
                      <a:pPr marL="0" indent="0">
                        <a:buNone/>
                      </a:pPr>
                      <a:endParaRPr lang="en-US" dirty="0"/>
                    </a:p>
                    <a:p>
                      <a:pPr marL="0" indent="0">
                        <a:buNone/>
                      </a:pPr>
                      <a:r>
                        <a:rPr lang="en-US" dirty="0"/>
                        <a:t>O God, by reason of the frailty of our nature, we can not always stand upright. Grant us such strength and protection as may support us and carry us through all temptations.  </a:t>
                      </a:r>
                      <a:r>
                        <a:rPr lang="en-US" i="1" dirty="0"/>
                        <a:t>Amen</a:t>
                      </a:r>
                      <a:r>
                        <a:rPr lang="en-US"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R: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405052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Fourth Station –</a:t>
            </a:r>
            <a:br>
              <a:rPr lang="en-US" dirty="0">
                <a:solidFill>
                  <a:srgbClr val="FFFFFF"/>
                </a:solidFill>
              </a:rPr>
            </a:br>
            <a:r>
              <a:rPr lang="en-US" sz="2400" dirty="0">
                <a:solidFill>
                  <a:srgbClr val="FFFFFF"/>
                </a:solidFill>
              </a:rPr>
              <a:t>Jesus meets his afflicted Mother.</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Center for Grieving Children—a place where grieving children and parents meet and tears are shed</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4133297571"/>
              </p:ext>
            </p:extLst>
          </p:nvPr>
        </p:nvGraphicFramePr>
        <p:xfrm>
          <a:off x="5332095" y="160020"/>
          <a:ext cx="6219826" cy="693658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Jesus encounters Mary on the way to Golgotha.</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Great as the sea is your grief:</a:t>
                      </a:r>
                    </a:p>
                    <a:p>
                      <a:r>
                        <a:rPr lang="en-US" dirty="0"/>
                        <a:t>A: </a:t>
                      </a:r>
                      <a:r>
                        <a:rPr lang="en-US" b="1" dirty="0"/>
                        <a:t>Who shall heal you?</a:t>
                      </a:r>
                    </a:p>
                    <a:p>
                      <a:endParaRPr lang="en-US" dirty="0"/>
                    </a:p>
                    <a:p>
                      <a:r>
                        <a:rPr lang="en-US" dirty="0"/>
                        <a:t>O, Lord, help us stand in love for the children and all families in our community, separated from their parents and those that love them. Hear the cry of all victims of terror and abuse, give hope and solace to those who are bereaved. Grant that we may use such strength as we have to comfort, support, and protect all who grieve or are in need, for your tender mercy’s sake. </a:t>
                      </a:r>
                      <a:r>
                        <a:rPr lang="en-US" i="1" dirty="0"/>
                        <a:t>Amen.</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R: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1891276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a:bodyPr>
          <a:lstStyle/>
          <a:p>
            <a:r>
              <a:rPr lang="en-US" sz="4000" dirty="0">
                <a:solidFill>
                  <a:srgbClr val="FFFFFF"/>
                </a:solidFill>
              </a:rPr>
              <a:t>Fifth Station –</a:t>
            </a:r>
            <a:br>
              <a:rPr lang="en-US" dirty="0">
                <a:solidFill>
                  <a:srgbClr val="FFFFFF"/>
                </a:solidFill>
              </a:rPr>
            </a:br>
            <a:r>
              <a:rPr lang="en-US" sz="2400" dirty="0">
                <a:solidFill>
                  <a:srgbClr val="FFFFFF"/>
                </a:solidFill>
              </a:rPr>
              <a:t>The Cross is Laid on Simon of Cyrene</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United Way—a place where help is offered to those who are suffering</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2679896665"/>
              </p:ext>
            </p:extLst>
          </p:nvPr>
        </p:nvGraphicFramePr>
        <p:xfrm>
          <a:off x="5703317" y="178999"/>
          <a:ext cx="6219826" cy="693658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Simon of Cyrene is given the Cross to carry for Jesus.</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V: May I never boast of anything except the Cross of our Lord Jesus Christ:</a:t>
                      </a:r>
                    </a:p>
                    <a:p>
                      <a:r>
                        <a:rPr lang="en-US" dirty="0"/>
                        <a:t>A: </a:t>
                      </a:r>
                      <a:r>
                        <a:rPr lang="en-US" b="1" dirty="0"/>
                        <a:t>By which the world has been crucified to me, and I to the world.</a:t>
                      </a:r>
                    </a:p>
                    <a:p>
                      <a:endParaRPr lang="en-US" dirty="0"/>
                    </a:p>
                    <a:p>
                      <a:r>
                        <a:rPr lang="en-US" dirty="0"/>
                        <a:t>O Lord Christ keep us mindful of your boundless love and when we are called, like Simon, to bear the cross, make us rejoice that we are counted worthy to suffer for your sake and unite what we offer with your perfect sacrifice, through the merits of your eternal redemption. </a:t>
                      </a:r>
                      <a:r>
                        <a:rPr lang="en-US" b="1" i="1" dirty="0"/>
                        <a:t>Amen</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1375334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a:solidFill>
            <a:schemeClr val="accent2">
              <a:lumMod val="75000"/>
            </a:schemeClr>
          </a:solidFill>
        </p:spPr>
        <p:txBody>
          <a:bodyPr>
            <a:normAutofit fontScale="90000"/>
          </a:bodyPr>
          <a:lstStyle/>
          <a:p>
            <a:r>
              <a:rPr lang="en-US" sz="4000" dirty="0">
                <a:solidFill>
                  <a:srgbClr val="FFFFFF"/>
                </a:solidFill>
              </a:rPr>
              <a:t>Sixth Station –</a:t>
            </a:r>
            <a:br>
              <a:rPr lang="en-US" dirty="0">
                <a:solidFill>
                  <a:srgbClr val="FFFFFF"/>
                </a:solidFill>
              </a:rPr>
            </a:br>
            <a:r>
              <a:rPr lang="en-US" sz="2400" dirty="0">
                <a:solidFill>
                  <a:srgbClr val="FFFFFF"/>
                </a:solidFill>
              </a:rPr>
              <a:t>A woman wipes the face of Jesus.</a:t>
            </a:r>
            <a:br>
              <a:rPr lang="en-US" sz="2400" dirty="0">
                <a:solidFill>
                  <a:srgbClr val="FFFFFF"/>
                </a:solidFill>
              </a:rPr>
            </a:br>
            <a:r>
              <a:rPr lang="en-US" sz="2400" dirty="0">
                <a:solidFill>
                  <a:srgbClr val="FFFFFF"/>
                </a:solidFill>
              </a:rPr>
              <a:t> </a:t>
            </a:r>
            <a:br>
              <a:rPr lang="en-US" sz="2400" dirty="0">
                <a:solidFill>
                  <a:srgbClr val="FFFFFF"/>
                </a:solidFill>
              </a:rPr>
            </a:br>
            <a:r>
              <a:rPr lang="en-US" sz="2400" i="1" dirty="0">
                <a:solidFill>
                  <a:srgbClr val="FFFFFF"/>
                </a:solidFill>
              </a:rPr>
              <a:t>The American Red Cross—a place where mercy is shown to those in need through the gift of blood</a:t>
            </a:r>
            <a:endParaRPr lang="en-US" i="1" dirty="0">
              <a:solidFill>
                <a:srgbClr val="FFFFFF"/>
              </a:solidFill>
            </a:endParaRPr>
          </a:p>
        </p:txBody>
      </p:sp>
      <p:graphicFrame>
        <p:nvGraphicFramePr>
          <p:cNvPr id="4" name="Table 4">
            <a:extLst>
              <a:ext uri="{FF2B5EF4-FFF2-40B4-BE49-F238E27FC236}">
                <a16:creationId xmlns:a16="http://schemas.microsoft.com/office/drawing/2014/main" id="{53D33EE5-6A90-4AE2-8E99-AEA0ECEB2B0C}"/>
              </a:ext>
            </a:extLst>
          </p:cNvPr>
          <p:cNvGraphicFramePr>
            <a:graphicFrameLocks noGrp="1"/>
          </p:cNvGraphicFramePr>
          <p:nvPr>
            <p:ph idx="1"/>
            <p:extLst>
              <p:ext uri="{D42A27DB-BD31-4B8C-83A1-F6EECF244321}">
                <p14:modId xmlns:p14="http://schemas.microsoft.com/office/powerpoint/2010/main" val="1955420430"/>
              </p:ext>
            </p:extLst>
          </p:nvPr>
        </p:nvGraphicFramePr>
        <p:xfrm>
          <a:off x="5133974" y="800100"/>
          <a:ext cx="6219826" cy="5839301"/>
        </p:xfrm>
        <a:graphic>
          <a:graphicData uri="http://schemas.openxmlformats.org/drawingml/2006/table">
            <a:tbl>
              <a:tblPr firstRow="1" bandRow="1">
                <a:tableStyleId>{5C22544A-7EE6-4342-B048-85BDC9FD1C3A}</a:tableStyleId>
              </a:tblPr>
              <a:tblGrid>
                <a:gridCol w="3109913">
                  <a:extLst>
                    <a:ext uri="{9D8B030D-6E8A-4147-A177-3AD203B41FA5}">
                      <a16:colId xmlns:a16="http://schemas.microsoft.com/office/drawing/2014/main" val="199840629"/>
                    </a:ext>
                  </a:extLst>
                </a:gridCol>
                <a:gridCol w="3109913">
                  <a:extLst>
                    <a:ext uri="{9D8B030D-6E8A-4147-A177-3AD203B41FA5}">
                      <a16:colId xmlns:a16="http://schemas.microsoft.com/office/drawing/2014/main" val="2248421792"/>
                    </a:ext>
                  </a:extLst>
                </a:gridCol>
              </a:tblGrid>
              <a:tr h="627221">
                <a:tc>
                  <a:txBody>
                    <a:bodyPr/>
                    <a:lstStyle/>
                    <a:p>
                      <a:r>
                        <a:rPr lang="en-US" dirty="0"/>
                        <a:t>The Backstory</a:t>
                      </a:r>
                    </a:p>
                  </a:txBody>
                  <a:tcPr/>
                </a:tc>
                <a:tc>
                  <a:txBody>
                    <a:bodyPr/>
                    <a:lstStyle/>
                    <a:p>
                      <a:r>
                        <a:rPr lang="en-US" dirty="0"/>
                        <a:t>Jesus continues his journey, battered, bloodied and weakened - and out of compassion, a woman reaches out to wipe his face.</a:t>
                      </a:r>
                    </a:p>
                  </a:txBody>
                  <a:tcPr/>
                </a:tc>
                <a:extLst>
                  <a:ext uri="{0D108BD9-81ED-4DB2-BD59-A6C34878D82A}">
                    <a16:rowId xmlns:a16="http://schemas.microsoft.com/office/drawing/2014/main" val="2300827238"/>
                  </a:ext>
                </a:extLst>
              </a:tr>
              <a:tr h="627221">
                <a:tc>
                  <a:txBody>
                    <a:bodyPr/>
                    <a:lstStyle/>
                    <a:p>
                      <a:r>
                        <a:rPr lang="en-US" dirty="0"/>
                        <a:t>A Prayer in our Community</a:t>
                      </a:r>
                    </a:p>
                  </a:txBody>
                  <a:tcPr/>
                </a:tc>
                <a:tc>
                  <a:txBody>
                    <a:bodyPr/>
                    <a:lstStyle/>
                    <a:p>
                      <a:r>
                        <a:rPr lang="en-US" dirty="0"/>
                        <a:t>Lord teach us to see your face and to find its imprint in all acts of mercy and compassion and in all for who you died. By your Holy Spirit, change us, and conform us to your own image, that through our lives, your light may shine in this world for the glory of your name. </a:t>
                      </a:r>
                      <a:r>
                        <a:rPr lang="en-US" b="1" i="1" dirty="0"/>
                        <a:t>Amen</a:t>
                      </a:r>
                      <a:r>
                        <a:rPr lang="en-US" i="1" dirty="0"/>
                        <a:t>.</a:t>
                      </a:r>
                    </a:p>
                  </a:txBody>
                  <a:tcPr/>
                </a:tc>
                <a:extLst>
                  <a:ext uri="{0D108BD9-81ED-4DB2-BD59-A6C34878D82A}">
                    <a16:rowId xmlns:a16="http://schemas.microsoft.com/office/drawing/2014/main" val="3735188604"/>
                  </a:ext>
                </a:extLst>
              </a:tr>
              <a:tr h="627221">
                <a:tc>
                  <a:txBody>
                    <a:bodyPr/>
                    <a:lstStyle/>
                    <a:p>
                      <a:r>
                        <a:rPr lang="en-US" dirty="0"/>
                        <a:t>As We Pause, We Pray:</a:t>
                      </a:r>
                    </a:p>
                  </a:txBody>
                  <a:tcPr/>
                </a:tc>
                <a:tc>
                  <a:txBody>
                    <a:bodyPr/>
                    <a:lstStyle/>
                    <a:p>
                      <a:r>
                        <a:rPr lang="en-US" dirty="0"/>
                        <a:t>V: Holy God, Holy and Mighty,</a:t>
                      </a:r>
                    </a:p>
                    <a:p>
                      <a:r>
                        <a:rPr lang="en-US" dirty="0"/>
                        <a:t>Holy Immortal One</a:t>
                      </a:r>
                    </a:p>
                    <a:p>
                      <a:r>
                        <a:rPr lang="en-US" dirty="0"/>
                        <a:t>A: </a:t>
                      </a:r>
                      <a:r>
                        <a:rPr lang="en-US" b="1" dirty="0"/>
                        <a:t>Have Mercy Upon Us.</a:t>
                      </a:r>
                    </a:p>
                  </a:txBody>
                  <a:tcPr/>
                </a:tc>
                <a:extLst>
                  <a:ext uri="{0D108BD9-81ED-4DB2-BD59-A6C34878D82A}">
                    <a16:rowId xmlns:a16="http://schemas.microsoft.com/office/drawing/2014/main" val="65879349"/>
                  </a:ext>
                </a:extLst>
              </a:tr>
              <a:tr h="62722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84896874"/>
                  </a:ext>
                </a:extLst>
              </a:tr>
            </a:tbl>
          </a:graphicData>
        </a:graphic>
      </p:graphicFrame>
    </p:spTree>
    <p:extLst>
      <p:ext uri="{BB962C8B-B14F-4D97-AF65-F5344CB8AC3E}">
        <p14:creationId xmlns:p14="http://schemas.microsoft.com/office/powerpoint/2010/main" val="428318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QuickStarter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4">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WebDD85</Template>
  <TotalTime>8010</TotalTime>
  <Words>2667</Words>
  <Application>Microsoft Office PowerPoint</Application>
  <PresentationFormat>Widescreen</PresentationFormat>
  <Paragraphs>185</Paragraphs>
  <Slides>19</Slides>
  <Notes>1</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vt:lpstr>
      <vt:lpstr>Calibri</vt:lpstr>
      <vt:lpstr>Calibri Light</vt:lpstr>
      <vt:lpstr>Segoe UI</vt:lpstr>
      <vt:lpstr>Segoe UI Light</vt:lpstr>
      <vt:lpstr>Segoe UI Semibold</vt:lpstr>
      <vt:lpstr>Segoe UI Semilight</vt:lpstr>
      <vt:lpstr>Office Theme</vt:lpstr>
      <vt:lpstr>QuickStarter Theme</vt:lpstr>
      <vt:lpstr>Stations on the Street</vt:lpstr>
      <vt:lpstr>About Our Time Together </vt:lpstr>
      <vt:lpstr>PowerPoint Presentation</vt:lpstr>
      <vt:lpstr>First Station – Jesus is condemned to death   We gather outside TD Bank where judgement is offered on many by banking institutions concerning credit and worthiness</vt:lpstr>
      <vt:lpstr>Second Station – Jesus takes up the cross.   We gather at The Sahara Club-a gathering place for the 12 steps where the cross is taken up</vt:lpstr>
      <vt:lpstr>Third Station – Jesus falls for the first time.  We pause on the street where sisters and brothers have fallen.</vt:lpstr>
      <vt:lpstr>Fourth Station – Jesus meets his afflicted Mother.   Center for Grieving Children—a place where grieving children and parents meet and tears are shed</vt:lpstr>
      <vt:lpstr>Fifth Station – The Cross is Laid on Simon of Cyrene   United Way—a place where help is offered to those who are suffering</vt:lpstr>
      <vt:lpstr>Sixth Station – A woman wipes the face of Jesus.   The American Red Cross—a place where mercy is shown to those in need through the gift of blood</vt:lpstr>
      <vt:lpstr>Seventh Station – Jesus Falls a Second Time.   We pause on the street where sisters and brothers have fallen. </vt:lpstr>
      <vt:lpstr>Eighth Station – Jesus meets the women of Jerusalem.   Gateway Community Services—A place which meets those in need and grief and offers support.</vt:lpstr>
      <vt:lpstr>Ninth Station – Jesus Falls a Third Time.  We pause on the street where sisters and brothers have fallen  </vt:lpstr>
      <vt:lpstr>Tenth Station – Jesus is Stripped of His Garments.   Coastal Trading and Pawn Shop-a place where many are stripped of their possessions due to life circumstances</vt:lpstr>
      <vt:lpstr>Eleventh Station – Jesus is nailed to the cross.  We walk several feet and pause.   </vt:lpstr>
      <vt:lpstr>Twelfth Station – Jesus Dies on the Cross.  We pause on the street. Those who are so moved are invited to kneel   </vt:lpstr>
      <vt:lpstr>Thirteenth Station -  The body of Jesus is placed in the arms of his mother.   A mother is invited to hold the processional cross</vt:lpstr>
      <vt:lpstr>Fourteenth Station – Jesus is laid in the tomb.   Levey Funeral Chapel—a Jewish funeral home</vt:lpstr>
      <vt:lpstr>Final Prayers Before the Altar–   We Gather in the Nave of Trinity Episcopal Church</vt:lpstr>
      <vt:lpstr>Appendix: Further 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Our Time Together</dc:title>
  <dc:creator>Tracy Shaffer</dc:creator>
  <cp:lastModifiedBy>Office Church</cp:lastModifiedBy>
  <cp:revision>39</cp:revision>
  <dcterms:created xsi:type="dcterms:W3CDTF">2020-12-05T20:10:46Z</dcterms:created>
  <dcterms:modified xsi:type="dcterms:W3CDTF">2026-03-24T18:25:55Z</dcterms:modified>
</cp:coreProperties>
</file>